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omments/modernComment_112_570C6682.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7_785AE1A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3_4D43E28D.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8_2501CB95.xml" ContentType="application/vnd.ms-powerpoint.comments+xml"/>
  <Override PartName="/ppt/notesSlides/notesSlide21.xml" ContentType="application/vnd.openxmlformats-officedocument.presentationml.notesSlide+xml"/>
  <Override PartName="/ppt/comments/modernComment_126_84056521.xml" ContentType="application/vnd.ms-powerpoint.comments+xml"/>
  <Override PartName="/ppt/notesSlides/notesSlide22.xml" ContentType="application/vnd.openxmlformats-officedocument.presentationml.notesSlide+xml"/>
  <Override PartName="/ppt/comments/modernComment_136_8DB27F7D.xml" ContentType="application/vnd.ms-powerpoint.comments+xml"/>
  <Override PartName="/ppt/notesSlides/notesSlide23.xml" ContentType="application/vnd.openxmlformats-officedocument.presentationml.notesSlide+xml"/>
  <Override PartName="/ppt/comments/modernComment_12E_761B6C1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B_418F6C43.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37_2749BD30.xml" ContentType="application/vnd.ms-powerpoint.comments+xml"/>
  <Override PartName="/ppt/notesSlides/notesSlide33.xml" ContentType="application/vnd.openxmlformats-officedocument.presentationml.notesSlide+xml"/>
  <Override PartName="/ppt/comments/modernComment_149_F846B5ED.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1D_222EA98.xml" ContentType="application/vnd.ms-powerpoint.comments+xml"/>
  <Override PartName="/ppt/notesSlides/notesSlide40.xml" ContentType="application/vnd.openxmlformats-officedocument.presentationml.notesSlide+xml"/>
  <Override PartName="/ppt/comments/modernComment_12D_2AA69B1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47"/>
  </p:notesMasterIdLst>
  <p:handoutMasterIdLst>
    <p:handoutMasterId r:id="rId48"/>
  </p:handoutMasterIdLst>
  <p:sldIdLst>
    <p:sldId id="261" r:id="rId5"/>
    <p:sldId id="265" r:id="rId6"/>
    <p:sldId id="264" r:id="rId7"/>
    <p:sldId id="266" r:id="rId8"/>
    <p:sldId id="267" r:id="rId9"/>
    <p:sldId id="268" r:id="rId10"/>
    <p:sldId id="269" r:id="rId11"/>
    <p:sldId id="270" r:id="rId12"/>
    <p:sldId id="304" r:id="rId13"/>
    <p:sldId id="272" r:id="rId14"/>
    <p:sldId id="274" r:id="rId15"/>
    <p:sldId id="277" r:id="rId16"/>
    <p:sldId id="279" r:id="rId17"/>
    <p:sldId id="320" r:id="rId18"/>
    <p:sldId id="275" r:id="rId19"/>
    <p:sldId id="276" r:id="rId20"/>
    <p:sldId id="295" r:id="rId21"/>
    <p:sldId id="315" r:id="rId22"/>
    <p:sldId id="278" r:id="rId23"/>
    <p:sldId id="280" r:id="rId24"/>
    <p:sldId id="294" r:id="rId25"/>
    <p:sldId id="310" r:id="rId26"/>
    <p:sldId id="302" r:id="rId27"/>
    <p:sldId id="303" r:id="rId28"/>
    <p:sldId id="298" r:id="rId29"/>
    <p:sldId id="286" r:id="rId30"/>
    <p:sldId id="299" r:id="rId31"/>
    <p:sldId id="316" r:id="rId32"/>
    <p:sldId id="317" r:id="rId33"/>
    <p:sldId id="318" r:id="rId34"/>
    <p:sldId id="319" r:id="rId35"/>
    <p:sldId id="311" r:id="rId36"/>
    <p:sldId id="329" r:id="rId37"/>
    <p:sldId id="312" r:id="rId38"/>
    <p:sldId id="325" r:id="rId39"/>
    <p:sldId id="326" r:id="rId40"/>
    <p:sldId id="327" r:id="rId41"/>
    <p:sldId id="300" r:id="rId42"/>
    <p:sldId id="285" r:id="rId43"/>
    <p:sldId id="301" r:id="rId44"/>
    <p:sldId id="328" r:id="rId45"/>
    <p:sldId id="32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0C24C-1EFE-A263-CAB7-76FDC724D866}" name="Kate Parsons" initials="KP" userId="S::katep@hitchmarketing.co.uk::1979219a-bef5-4170-8f5b-bef986f4821d" providerId="AD"/>
  <p188:author id="{7B7D1A6D-BF8F-6B3F-5A6C-608F96601727}" name="Julie Ngalle" initials="JN" userId="S::julie@hitchmarketing.co.uk::0ba64e22-541d-455b-8c40-5fffd24152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3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E8629-40CC-F1FD-9FC8-19EE35F3976A}" v="13" dt="2026-06-23T12:41:53.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38"/>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62" b="0" i="0" u="none" strike="noStrike" kern="1200" spc="0" baseline="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pPr>
            <a:r>
              <a:rPr lang="en-US"/>
              <a:t>Gender</a:t>
            </a:r>
          </a:p>
        </c:rich>
      </c:tx>
      <c:layout>
        <c:manualLayout>
          <c:xMode val="edge"/>
          <c:yMode val="edge"/>
          <c:x val="0.33786604458084607"/>
          <c:y val="8.8288050039668386E-2"/>
        </c:manualLayout>
      </c:layout>
      <c:overlay val="0"/>
      <c:spPr>
        <a:noFill/>
        <a:ln>
          <a:noFill/>
        </a:ln>
        <a:effectLst/>
      </c:spPr>
      <c:txPr>
        <a:bodyPr rot="0" spcFirstLastPara="1" vertOverflow="ellipsis" vert="horz" wrap="square" anchor="ctr" anchorCtr="1"/>
        <a:lstStyle/>
        <a:p>
          <a:pPr algn="just">
            <a:defRPr sz="1862" b="0" i="0" u="none" strike="noStrike" kern="1200" spc="0" baseline="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title>
    <c:autoTitleDeleted val="0"/>
    <c:plotArea>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3045-A045-95EB-65F31ADF633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3045-A045-95EB-65F31ADF633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045-A045-95EB-65F31ADF6330}"/>
              </c:ext>
            </c:extLst>
          </c:dPt>
          <c:dLbls>
            <c:dLbl>
              <c:idx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1-3045-A045-95EB-65F31ADF6330}"/>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Male</c:v>
                </c:pt>
                <c:pt idx="1">
                  <c:v>Female</c:v>
                </c:pt>
                <c:pt idx="2">
                  <c:v>Gender non-conforming</c:v>
                </c:pt>
              </c:strCache>
            </c:strRef>
          </c:cat>
          <c:val>
            <c:numRef>
              <c:f>Sheet1!$B$2:$B$4</c:f>
              <c:numCache>
                <c:formatCode>General</c:formatCode>
                <c:ptCount val="3"/>
                <c:pt idx="0">
                  <c:v>35</c:v>
                </c:pt>
                <c:pt idx="1">
                  <c:v>61</c:v>
                </c:pt>
                <c:pt idx="2">
                  <c:v>3</c:v>
                </c:pt>
              </c:numCache>
            </c:numRef>
          </c:val>
          <c:extLst>
            <c:ext xmlns:c16="http://schemas.microsoft.com/office/drawing/2014/chart" uri="{C3380CC4-5D6E-409C-BE32-E72D297353CC}">
              <c16:uniqueId val="{00000000-76DF-F445-9AAE-E4A5437DA900}"/>
            </c:ext>
          </c:extLst>
        </c:ser>
        <c:dLbls>
          <c:showLegendKey val="0"/>
          <c:showVal val="0"/>
          <c:showCatName val="0"/>
          <c:showSerName val="0"/>
          <c:showPercent val="1"/>
          <c:showBubbleSize val="0"/>
          <c:showLeaderLines val="1"/>
        </c:dLbls>
        <c:firstSliceAng val="300"/>
        <c:holeSize val="50"/>
      </c:doughnutChart>
      <c:spPr>
        <a:noFill/>
        <a:ln>
          <a:noFill/>
        </a:ln>
        <a:effectLst/>
      </c:spPr>
    </c:plotArea>
    <c:legend>
      <c:legendPos val="b"/>
      <c:layout>
        <c:manualLayout>
          <c:xMode val="edge"/>
          <c:yMode val="edge"/>
          <c:x val="0.18543645056280436"/>
          <c:y val="0.73436335472656455"/>
          <c:w val="0.64320208623457731"/>
          <c:h val="0.16518699636510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b="0" i="0">
          <a:latin typeface="Aktiv Grotesk" panose="020B0504020202020204" pitchFamily="34" charset="0"/>
          <a:ea typeface="Aktiv Grotesk" panose="020B0504020202020204" pitchFamily="34" charset="0"/>
          <a:cs typeface="Aktiv Grotesk" panose="020B05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862" b="0" i="0" u="none" strike="noStrike" kern="1200" spc="0" baseline="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pPr>
            <a:r>
              <a:rPr lang="en-US"/>
              <a:t>Age</a:t>
            </a:r>
          </a:p>
        </c:rich>
      </c:tx>
      <c:layout>
        <c:manualLayout>
          <c:xMode val="edge"/>
          <c:yMode val="edge"/>
          <c:x val="0.38743185587950929"/>
          <c:y val="8.82880500396684E-2"/>
        </c:manualLayout>
      </c:layout>
      <c:overlay val="0"/>
      <c:spPr>
        <a:noFill/>
        <a:ln>
          <a:noFill/>
        </a:ln>
        <a:effectLst/>
      </c:spPr>
      <c:txPr>
        <a:bodyPr rot="0" spcFirstLastPara="1" vertOverflow="ellipsis" vert="horz" wrap="square" anchor="ctr" anchorCtr="1"/>
        <a:lstStyle/>
        <a:p>
          <a:pPr algn="just">
            <a:defRPr sz="1862" b="0" i="0" u="none" strike="noStrike" kern="1200" spc="0" baseline="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title>
    <c:autoTitleDeleted val="0"/>
    <c:plotArea>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D6B-0D4E-96DE-463DA2E728B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D6B-0D4E-96DE-463DA2E728B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D6B-0D4E-96DE-463DA2E728B3}"/>
              </c:ext>
            </c:extLst>
          </c:dPt>
          <c:dLbls>
            <c:dLbl>
              <c:idx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showLegendKey val="0"/>
              <c:showVal val="0"/>
              <c:showCatName val="0"/>
              <c:showSerName val="0"/>
              <c:showPercent val="1"/>
              <c:showBubbleSize val="0"/>
              <c:extLst>
                <c:ext xmlns:c16="http://schemas.microsoft.com/office/drawing/2014/chart" uri="{C3380CC4-5D6E-409C-BE32-E72D297353CC}">
                  <c16:uniqueId val="{00000001-4D6B-0D4E-96DE-463DA2E728B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18-year-olds</c:v>
                </c:pt>
                <c:pt idx="1">
                  <c:v>19-20-year-olds</c:v>
                </c:pt>
                <c:pt idx="2">
                  <c:v>21-year-olds</c:v>
                </c:pt>
              </c:strCache>
            </c:strRef>
          </c:cat>
          <c:val>
            <c:numRef>
              <c:f>Sheet1!$B$2:$B$4</c:f>
              <c:numCache>
                <c:formatCode>0%</c:formatCode>
                <c:ptCount val="3"/>
                <c:pt idx="0">
                  <c:v>0.41</c:v>
                </c:pt>
                <c:pt idx="1">
                  <c:v>0.2</c:v>
                </c:pt>
                <c:pt idx="2">
                  <c:v>0.09</c:v>
                </c:pt>
              </c:numCache>
            </c:numRef>
          </c:val>
          <c:extLst>
            <c:ext xmlns:c16="http://schemas.microsoft.com/office/drawing/2014/chart" uri="{C3380CC4-5D6E-409C-BE32-E72D297353CC}">
              <c16:uniqueId val="{00000000-76DF-F445-9AAE-E4A5437DA900}"/>
            </c:ext>
          </c:extLst>
        </c:ser>
        <c:dLbls>
          <c:showLegendKey val="0"/>
          <c:showVal val="0"/>
          <c:showCatName val="0"/>
          <c:showSerName val="0"/>
          <c:showPercent val="1"/>
          <c:showBubbleSize val="0"/>
          <c:showLeaderLines val="1"/>
        </c:dLbls>
        <c:firstSliceAng val="265"/>
        <c:holeSize val="50"/>
      </c:doughnutChart>
      <c:spPr>
        <a:noFill/>
        <a:ln>
          <a:noFill/>
        </a:ln>
        <a:effectLst/>
      </c:spPr>
    </c:plotArea>
    <c:legend>
      <c:legendPos val="b"/>
      <c:layout>
        <c:manualLayout>
          <c:xMode val="edge"/>
          <c:yMode val="edge"/>
          <c:x val="0.18543645056280436"/>
          <c:y val="0.73436335472656455"/>
          <c:w val="0.64320208623457731"/>
          <c:h val="0.16518699636510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ktiv Grotesk" panose="020B0504020202020204" pitchFamily="34" charset="0"/>
              <a:ea typeface="Aktiv Grotesk" panose="020B0504020202020204" pitchFamily="34" charset="0"/>
              <a:cs typeface="Aktiv Grotesk" panose="020B05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b="0" i="0">
          <a:latin typeface="Aktiv Grotesk" panose="020B0504020202020204" pitchFamily="34" charset="0"/>
          <a:ea typeface="Aktiv Grotesk" panose="020B0504020202020204" pitchFamily="34" charset="0"/>
          <a:cs typeface="Aktiv Grotesk" panose="020B050402020202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In school</cx:pt>
          <cx:pt idx="1">In uni</cx:pt>
          <cx:pt idx="2">Working part-time</cx:pt>
          <cx:pt idx="3">Working full-time</cx:pt>
          <cx:pt idx="4">Not working or in education</cx:pt>
          <cx:pt idx="5">of these looking for work</cx:pt>
        </cx:lvl>
      </cx:strDim>
      <cx:numDim type="size">
        <cx:f>Sheet1!$B$2:$B$7</cx:f>
        <cx:lvl ptCount="6" formatCode="General">
          <cx:pt idx="0">0.56000000000000005</cx:pt>
          <cx:pt idx="1">0.13</cx:pt>
          <cx:pt idx="2">0.39000000000000001</cx:pt>
          <cx:pt idx="3">0.13</cx:pt>
          <cx:pt idx="4">0.10000000000000001</cx:pt>
          <cx:pt idx="5">0.059999999999999998</cx:pt>
        </cx:lvl>
      </cx:numDim>
    </cx:data>
  </cx:chartData>
  <cx:chart>
    <cx:title pos="t" align="ctr" overlay="0">
      <cx:tx>
        <cx:txData>
          <cx:v>Status</cx:v>
        </cx:txData>
      </cx:tx>
      <cx:txPr>
        <a:bodyPr rot="0" spcFirstLastPara="1" vertOverflow="ellipsis" vert="horz" wrap="square" lIns="38100" tIns="19050" rIns="38100" bIns="19050" anchor="ctr" anchorCtr="1" compatLnSpc="0"/>
        <a:lstStyle/>
        <a:p>
          <a:pPr algn="just" rtl="0">
            <a:defRPr sz="1862" b="0" i="0" u="none" strike="noStrike" kern="1200" spc="0" baseline="0">
              <a:solidFill>
                <a:srgbClr val="13132B">
                  <a:lumMod val="65000"/>
                  <a:lumOff val="35000"/>
                </a:srgbClr>
              </a:solidFill>
              <a:latin typeface="Aktiv Grotesk" panose="020B0504020202020204" pitchFamily="34" charset="0"/>
              <a:ea typeface="Aktiv Grotesk" panose="020B0504020202020204" pitchFamily="34" charset="0"/>
              <a:cs typeface="Aktiv Grotesk" panose="020B0504020202020204" pitchFamily="34" charset="0"/>
            </a:defRPr>
          </a:pPr>
          <a:r>
            <a:rPr kumimoji="0" lang="en-US" sz="1862" b="0" i="0" u="none" strike="noStrike" kern="1200" cap="none" spc="0" normalizeH="0" baseline="0" noProof="0">
              <a:ln>
                <a:noFill/>
              </a:ln>
              <a:solidFill>
                <a:srgbClr val="13132B">
                  <a:lumMod val="65000"/>
                  <a:lumOff val="35000"/>
                </a:srgbClr>
              </a:solidFill>
              <a:effectLst/>
              <a:uLnTx/>
              <a:uFillTx/>
              <a:latin typeface="Aktiv Grotesk" panose="020B0504020202020204" pitchFamily="34" charset="0"/>
              <a:ea typeface="Aktiv Grotesk" panose="020B0504020202020204" pitchFamily="34" charset="0"/>
              <a:cs typeface="Aktiv Grotesk" panose="020B0504020202020204" pitchFamily="34" charset="0"/>
            </a:rPr>
            <a:t>Status</a:t>
          </a:r>
        </a:p>
      </cx:txPr>
    </cx:title>
    <cx:plotArea>
      <cx:plotAreaRegion>
        <cx:series layoutId="treemap" uniqueId="{37577CFE-9260-F74E-9743-9B78B3823B31}">
          <cx:tx>
            <cx:txData>
              <cx:f>Sheet1!$B$1</cx:f>
              <cx:v>Column2</cx:v>
            </cx:txData>
          </cx:tx>
          <cx:dataPt idx="0">
            <cx:spPr>
              <a:solidFill>
                <a:srgbClr val="E61B7B"/>
              </a:solidFill>
            </cx:spPr>
          </cx:dataPt>
          <cx:dataId val="0"/>
          <cx:layoutPr>
            <cx:parentLabelLayout val="overlapping"/>
          </cx:layoutPr>
        </cx:series>
      </cx:plotAreaRegion>
    </cx:plotArea>
    <cx:legend pos="b" align="ctr" overlay="0">
      <cx:txPr>
        <a:bodyPr spcFirstLastPara="1" vertOverflow="ellipsis" horzOverflow="overflow" wrap="square" lIns="0" tIns="0" rIns="0" bIns="0" anchor="ctr" anchorCtr="1"/>
        <a:lstStyle/>
        <a:p>
          <a:pPr algn="ctr" rtl="0">
            <a:defRPr/>
          </a:pPr>
          <a:endParaRPr lang="en-GB" sz="1197" b="0" i="0" u="none" strike="noStrike" baseline="0">
            <a:solidFill>
              <a:srgbClr val="13132B">
                <a:lumMod val="65000"/>
                <a:lumOff val="35000"/>
              </a:srgbClr>
            </a:solidFill>
            <a:latin typeface="Calibri" panose="020F0502020204030204"/>
          </a:endParaRPr>
        </a:p>
      </cx:txPr>
    </cx:legend>
  </cx:chart>
  <cx:spPr>
    <a:ln>
      <a:solidFill>
        <a:schemeClr val="bg2"/>
      </a:solidFill>
    </a:ln>
  </cx:spPr>
</cx: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7">
  <cs:axisTitle>
    <cs:lnRef idx="0"/>
    <cs:fillRef idx="0"/>
    <cs:effectRef idx="0"/>
    <cs:fontRef idx="minor">
      <a:schemeClr val="dk1">
        <a:lumMod val="65000"/>
        <a:lumOff val="35000"/>
      </a:schemeClr>
    </cs:fontRef>
    <cs:spPr>
      <a:solidFill>
        <a:schemeClr val="bg1">
          <a:lumMod val="65000"/>
        </a:schemeClr>
      </a:solidFill>
      <a:ln>
        <a:solidFill>
          <a:schemeClr val="bg1"/>
        </a:solidFill>
      </a:ln>
    </cs:spPr>
    <cs:defRPr sz="1197"/>
  </cs:axisTitle>
  <cs:categoryAxis>
    <cs:lnRef idx="0"/>
    <cs:fillRef idx="0"/>
    <cs:effectRef idx="0"/>
    <cs:fontRef idx="minor">
      <a:schemeClr val="dk1">
        <a:lumMod val="65000"/>
        <a:lumOff val="35000"/>
      </a:schemeClr>
    </cs:fontRef>
    <cs:defRPr sz="1197"/>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cs:chartArea>
  <cs:dataLabel>
    <cs:lnRef idx="0"/>
    <cs:fillRef idx="0"/>
    <cs:effectRef idx="0"/>
    <cs:fontRef idx="minor">
      <a:schemeClr val="lt1"/>
    </cs:fontRef>
    <cs:defRPr sz="1197" b="1"/>
    <cs:bodyPr lIns="38100" tIns="19050" rIns="38100" bIns="19050">
      <a:spAutoFit/>
    </cs:bodyPr>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ln w="9525">
        <a:solidFill>
          <a:schemeClr val="lt1"/>
        </a:solidFill>
      </a:ln>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solidFill>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lumOff val="10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65000"/>
        <a:lumOff val="35000"/>
      </a:schemeClr>
    </cs:fontRef>
    <cs:defRPr sz="2200" b="1"/>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defRPr sz="1197"/>
  </cs:valueAxis>
  <cs:wall>
    <cs:lnRef idx="0"/>
    <cs:fillRef idx="0"/>
    <cs:effectRef idx="0"/>
    <cs:fontRef idx="minor">
      <a:schemeClr val="dk1"/>
    </cs:fontRef>
  </cs:wall>
</cs:chartStyle>
</file>

<file path=ppt/comments/modernComment_112_570C6682.xml><?xml version="1.0" encoding="utf-8"?>
<p188:cmLst xmlns:a="http://schemas.openxmlformats.org/drawingml/2006/main" xmlns:r="http://schemas.openxmlformats.org/officeDocument/2006/relationships" xmlns:p188="http://schemas.microsoft.com/office/powerpoint/2018/8/main">
  <p188:cm id="{55628075-F477-244E-9352-4FDED2F1EA03}" authorId="{7B7D1A6D-BF8F-6B3F-5A6C-608F96601727}" created="2023-08-21T10:51:59.284">
    <pc:sldMkLst xmlns:pc="http://schemas.microsoft.com/office/powerpoint/2013/main/command">
      <pc:docMk/>
      <pc:sldMk cId="1460430466" sldId="274"/>
    </pc:sldMkLst>
    <p188:txBody>
      <a:bodyPr/>
      <a:lstStyle/>
      <a:p>
        <a:r>
          <a:rPr lang="en-GB"/>
          <a:t>[@Kate Parsons] could you please send focus group images to Steve </a:t>
        </a:r>
      </a:p>
    </p188:txBody>
  </p188:cm>
</p188:cmLst>
</file>

<file path=ppt/comments/modernComment_113_4D43E28D.xml><?xml version="1.0" encoding="utf-8"?>
<p188:cmLst xmlns:a="http://schemas.openxmlformats.org/drawingml/2006/main" xmlns:r="http://schemas.openxmlformats.org/officeDocument/2006/relationships" xmlns:p188="http://schemas.microsoft.com/office/powerpoint/2018/8/main">
  <p188:cm id="{CAE6DF29-1ADB-9F4F-BD06-FEF0BDD2D5C2}" authorId="{7B7D1A6D-BF8F-6B3F-5A6C-608F96601727}" status="resolved" created="2023-08-21T10:52:30.031" complete="100000">
    <ac:deMkLst xmlns:ac="http://schemas.microsoft.com/office/drawing/2013/main/command">
      <pc:docMk xmlns:pc="http://schemas.microsoft.com/office/powerpoint/2013/main/command"/>
      <pc:sldMk xmlns:pc="http://schemas.microsoft.com/office/powerpoint/2013/main/command" cId="1296294541" sldId="275"/>
      <ac:spMk id="4" creationId="{96DD1A7E-B2A9-4F0C-C4BA-80D15C1D8BAD}"/>
    </ac:deMkLst>
    <p188:replyLst>
      <p188:reply id="{031867B6-23DB-FD41-A294-971EE5A5B6A8}" authorId="{7B7D1A6D-BF8F-6B3F-5A6C-608F96601727}" created="2023-08-21T16:02:20.845">
        <p188:txBody>
          <a:bodyPr/>
          <a:lstStyle/>
          <a:p>
            <a:r>
              <a:rPr lang="en-GB"/>
              <a:t>Have added a lighter shade of pink - again, feel free to amend if you don’t think it works </a:t>
            </a:r>
          </a:p>
        </p188:txBody>
      </p188:reply>
    </p188:replyLst>
    <p188:txBody>
      <a:bodyPr/>
      <a:lstStyle/>
      <a:p>
        <a:r>
          <a:rPr lang="en-GB"/>
          <a:t>This looks a bit “random”/ lost on the page, can it be artwork differently maybe? </a:t>
        </a:r>
      </a:p>
    </p188:txBody>
  </p188:cm>
  <p188:cm id="{A468C226-A2D3-8B44-81E6-314731DAAB18}" authorId="{7B7D1A6D-BF8F-6B3F-5A6C-608F96601727}" status="resolved" created="2023-08-21T11:55:39.327" complete="100000">
    <pc:sldMkLst xmlns:pc="http://schemas.microsoft.com/office/powerpoint/2013/main/command">
      <pc:docMk/>
      <pc:sldMk cId="1296294541" sldId="275"/>
    </pc:sldMkLst>
    <p188:replyLst>
      <p188:reply id="{EDC6EEEA-8C4F-D747-A139-6A302F57FBE8}" authorId="{7B7D1A6D-BF8F-6B3F-5A6C-608F96601727}" created="2023-08-21T16:03:54.261">
        <p188:txBody>
          <a:bodyPr/>
          <a:lstStyle/>
          <a:p>
            <a:r>
              <a:rPr lang="en-GB"/>
              <a:t>Same as slide 19 please</a:t>
            </a:r>
          </a:p>
        </p188:txBody>
      </p188:reply>
    </p188:replyLst>
    <p188:txBody>
      <a:bodyPr/>
      <a:lstStyle/>
      <a:p>
        <a:r>
          <a:rPr lang="en-GB"/>
          <a:t>Again I like the animation but needs to come up a lot quicker if possible </a:t>
        </a:r>
      </a:p>
    </p188:txBody>
  </p188:cm>
</p188:cmLst>
</file>

<file path=ppt/comments/modernComment_117_785AE1AC.xml><?xml version="1.0" encoding="utf-8"?>
<p188:cmLst xmlns:a="http://schemas.openxmlformats.org/drawingml/2006/main" xmlns:r="http://schemas.openxmlformats.org/officeDocument/2006/relationships" xmlns:p188="http://schemas.microsoft.com/office/powerpoint/2018/8/main">
  <p188:cm id="{F57AED68-3ACB-A249-9871-CFC67AEDC96A}" authorId="{AEE0C24C-1EFE-A263-CAB7-76FDC724D866}" created="2023-10-13T13:02:02.335">
    <pc:sldMkLst xmlns:pc="http://schemas.microsoft.com/office/powerpoint/2013/main/command">
      <pc:docMk/>
      <pc:sldMk cId="2019221932" sldId="279"/>
    </pc:sldMkLst>
    <p188:txBody>
      <a:bodyPr/>
      <a:lstStyle/>
      <a:p>
        <a:r>
          <a:rPr lang="en-US"/>
          <a:t>Add illustrations of mic, recording, writing down see “slide 17 idea” here: https://drive.google.com/drive/folders/1W4lM_bG7uPeriyXK8Y7QuON3xwEb7Sf2 
</a:t>
        </a:r>
      </a:p>
    </p188:txBody>
  </p188:cm>
</p188:cmLst>
</file>

<file path=ppt/comments/modernComment_118_2501CB95.xml><?xml version="1.0" encoding="utf-8"?>
<p188:cmLst xmlns:a="http://schemas.openxmlformats.org/drawingml/2006/main" xmlns:r="http://schemas.openxmlformats.org/officeDocument/2006/relationships" xmlns:p188="http://schemas.microsoft.com/office/powerpoint/2018/8/main">
  <p188:cm id="{EA51DC18-D5BC-6848-9EFB-D76D9F70AC5D}" authorId="{7B7D1A6D-BF8F-6B3F-5A6C-608F96601727}" status="resolved" created="2023-08-23T14:40:36.787" complete="100000">
    <pc:sldMkLst xmlns:pc="http://schemas.microsoft.com/office/powerpoint/2013/main/command">
      <pc:docMk/>
      <pc:sldMk cId="620874645" sldId="280"/>
    </pc:sldMkLst>
    <p188:txBody>
      <a:bodyPr/>
      <a:lstStyle/>
      <a:p>
        <a:r>
          <a:rPr lang="en-GB"/>
          <a:t>Add phase 6 title please </a:t>
        </a:r>
      </a:p>
    </p188:txBody>
  </p188:cm>
  <p188:cm id="{62450ACB-0488-5F42-A479-D64A321045EC}" authorId="{7B7D1A6D-BF8F-6B3F-5A6C-608F96601727}" status="resolved" created="2023-08-23T15:35:34.961" complete="100000">
    <pc:sldMkLst xmlns:pc="http://schemas.microsoft.com/office/powerpoint/2013/main/command">
      <pc:docMk/>
      <pc:sldMk cId="620874645" sldId="280"/>
    </pc:sldMkLst>
    <p188:txBody>
      <a:bodyPr/>
      <a:lstStyle/>
      <a:p>
        <a:r>
          <a:rPr lang="en-GB"/>
          <a:t>Group image from lager festival in the background please</a:t>
        </a:r>
      </a:p>
    </p188:txBody>
  </p188:cm>
</p188:cmLst>
</file>

<file path=ppt/comments/modernComment_11D_222EA98.xml><?xml version="1.0" encoding="utf-8"?>
<p188:cmLst xmlns:a="http://schemas.openxmlformats.org/drawingml/2006/main" xmlns:r="http://schemas.openxmlformats.org/officeDocument/2006/relationships" xmlns:p188="http://schemas.microsoft.com/office/powerpoint/2018/8/main">
  <p188:cm id="{70BE4279-D868-5547-9496-88C5C1095798}" authorId="{7B7D1A6D-BF8F-6B3F-5A6C-608F96601727}" status="resolved" created="2023-08-29T09:21:24.075" complete="100000">
    <pc:sldMkLst xmlns:pc="http://schemas.microsoft.com/office/powerpoint/2013/main/command">
      <pc:docMk/>
      <pc:sldMk cId="35842712" sldId="285"/>
    </pc:sldMkLst>
    <p188:txBody>
      <a:bodyPr/>
      <a:lstStyle/>
      <a:p>
        <a:r>
          <a:rPr lang="en-GB"/>
          <a:t>Can we change the stock image to a couple of YP please? Same design as slide 2</a:t>
        </a:r>
      </a:p>
    </p188:txBody>
  </p188:cm>
</p188:cmLst>
</file>

<file path=ppt/comments/modernComment_126_84056521.xml><?xml version="1.0" encoding="utf-8"?>
<p188:cmLst xmlns:a="http://schemas.openxmlformats.org/drawingml/2006/main" xmlns:r="http://schemas.openxmlformats.org/officeDocument/2006/relationships" xmlns:p188="http://schemas.microsoft.com/office/powerpoint/2018/8/main">
  <p188:cm id="{40F47050-3B55-F04E-AB72-DDFE3E28FD76}" authorId="{7B7D1A6D-BF8F-6B3F-5A6C-608F96601727}" status="resolved" created="2023-08-23T16:26:23.686" complete="100000">
    <ac:deMkLst xmlns:ac="http://schemas.microsoft.com/office/drawing/2013/main/command">
      <pc:docMk xmlns:pc="http://schemas.microsoft.com/office/powerpoint/2013/main/command"/>
      <pc:sldMk xmlns:pc="http://schemas.microsoft.com/office/powerpoint/2013/main/command" cId="2214946081" sldId="294"/>
      <ac:spMk id="7" creationId="{ADEDC09C-FF85-B133-FD8F-517091F67EDF}"/>
    </ac:deMkLst>
    <p188:txBody>
      <a:bodyPr/>
      <a:lstStyle/>
      <a:p>
        <a:r>
          <a:rPr lang="en-GB"/>
          <a:t>Steve I am so sorry I don’t know what I did with the round text boxes</a:t>
        </a:r>
      </a:p>
    </p188:txBody>
  </p188:cm>
  <p188:cm id="{69DA2E36-AF43-EA4C-ABD2-520FB38294B5}" authorId="{AEE0C24C-1EFE-A263-CAB7-76FDC724D866}" created="2023-10-13T16:17:32.162">
    <ac:deMkLst xmlns:ac="http://schemas.microsoft.com/office/drawing/2013/main/command">
      <pc:docMk xmlns:pc="http://schemas.microsoft.com/office/powerpoint/2013/main/command"/>
      <pc:sldMk xmlns:pc="http://schemas.microsoft.com/office/powerpoint/2013/main/command" cId="2214946081" sldId="294"/>
      <ac:spMk id="4" creationId="{0A7F5B5E-8536-BC44-DC8B-E6B4255E5350}"/>
    </ac:deMkLst>
    <p188:txBody>
      <a:bodyPr/>
      <a:lstStyle/>
      <a:p>
        <a:r>
          <a:rPr lang="en-US"/>
          <a:t>KP TO ADD TABLE WITH DIFFERENCES BETWEEN YP AND PARENTS</a:t>
        </a:r>
      </a:p>
    </p188:txBody>
  </p188:cm>
</p188:cmLst>
</file>

<file path=ppt/comments/modernComment_12B_418F6C43.xml><?xml version="1.0" encoding="utf-8"?>
<p188:cmLst xmlns:a="http://schemas.openxmlformats.org/drawingml/2006/main" xmlns:r="http://schemas.openxmlformats.org/officeDocument/2006/relationships" xmlns:p188="http://schemas.microsoft.com/office/powerpoint/2018/8/main">
  <p188:cm id="{33950E5E-B8C7-7940-815C-7A5D7A100989}" authorId="{7B7D1A6D-BF8F-6B3F-5A6C-608F96601727}" status="resolved" created="2023-08-21T10:57:40.200" complete="100000">
    <pc:sldMkLst xmlns:pc="http://schemas.microsoft.com/office/powerpoint/2013/main/command">
      <pc:docMk/>
      <pc:sldMk cId="1099918403" sldId="299"/>
    </pc:sldMkLst>
    <p188:txBody>
      <a:bodyPr/>
      <a:lstStyle/>
      <a:p>
        <a:r>
          <a:rPr lang="en-GB"/>
          <a:t>Suggestion: let’s get rid of the title and just use the “social but struggling” as the title of the persona box </a:t>
        </a:r>
      </a:p>
    </p188:txBody>
  </p188:cm>
  <p188:cm id="{539E03F6-F412-6C42-A867-71BA2C013BAD}" authorId="{7B7D1A6D-BF8F-6B3F-5A6C-608F96601727}" created="2023-08-29T09:23:10.481">
    <pc:sldMkLst xmlns:pc="http://schemas.microsoft.com/office/powerpoint/2013/main/command">
      <pc:docMk/>
      <pc:sldMk cId="1099918403" sldId="299"/>
    </pc:sldMkLst>
    <p188:txBody>
      <a:bodyPr/>
      <a:lstStyle/>
      <a:p>
        <a:r>
          <a:rPr lang="en-GB"/>
          <a:t>[@Kate Parsons] can we find an audio that represents this audience please? </a:t>
        </a:r>
      </a:p>
    </p188:txBody>
  </p188:cm>
</p188:cmLst>
</file>

<file path=ppt/comments/modernComment_12D_2AA69B1C.xml><?xml version="1.0" encoding="utf-8"?>
<p188:cmLst xmlns:a="http://schemas.openxmlformats.org/drawingml/2006/main" xmlns:r="http://schemas.openxmlformats.org/officeDocument/2006/relationships" xmlns:p188="http://schemas.microsoft.com/office/powerpoint/2018/8/main">
  <p188:cm id="{BE8EEA32-7ABA-944A-88FD-F6161D7CBD55}" authorId="{7B7D1A6D-BF8F-6B3F-5A6C-608F96601727}" status="resolved" created="2023-08-21T10:58:12.315" complete="100000">
    <pc:sldMkLst xmlns:pc="http://schemas.microsoft.com/office/powerpoint/2013/main/command">
      <pc:docMk/>
      <pc:sldMk cId="715561756" sldId="301"/>
    </pc:sldMkLst>
    <p188:txBody>
      <a:bodyPr/>
      <a:lstStyle/>
      <a:p>
        <a:r>
          <a:rPr lang="en-GB"/>
          <a:t>Text boxes bigger please and text as well </a:t>
        </a:r>
      </a:p>
    </p188:txBody>
  </p188:cm>
</p188:cmLst>
</file>

<file path=ppt/comments/modernComment_12E_761B6C1B.xml><?xml version="1.0" encoding="utf-8"?>
<p188:cmLst xmlns:a="http://schemas.openxmlformats.org/drawingml/2006/main" xmlns:r="http://schemas.openxmlformats.org/officeDocument/2006/relationships" xmlns:p188="http://schemas.microsoft.com/office/powerpoint/2018/8/main">
  <p188:cm id="{C29A9E56-C875-6148-A0A9-2D8C11F97ED9}" authorId="{7B7D1A6D-BF8F-6B3F-5A6C-608F96601727}" status="resolved" created="2023-08-21T10:56:05.748" complete="100000">
    <pc:sldMkLst xmlns:pc="http://schemas.microsoft.com/office/powerpoint/2013/main/command">
      <pc:docMk/>
      <pc:sldMk cId="1981508635" sldId="302"/>
    </pc:sldMkLst>
    <p188:replyLst>
      <p188:reply id="{15A40AC3-AF16-7446-8AD3-8E2EAFF20AC2}" authorId="{7B7D1A6D-BF8F-6B3F-5A6C-608F96601727}" created="2023-08-21T16:17:42.351">
        <p188:txBody>
          <a:bodyPr/>
          <a:lstStyle/>
          <a:p>
            <a:r>
              <a:rPr lang="en-GB"/>
              <a:t>Have increased the font size and added more colour - let me know thoughts/ feel free to change</a:t>
            </a:r>
          </a:p>
        </p188:txBody>
      </p188:reply>
    </p188:replyLst>
    <p188:txBody>
      <a:bodyPr/>
      <a:lstStyle/>
      <a:p>
        <a:r>
          <a:rPr lang="en-GB"/>
          <a:t>Love the design, but black text needs to stand out more somehow, maybe have the whole text box coloured rather than just outlined - love the waves though, defo keep that</a:t>
        </a:r>
      </a:p>
    </p188:txBody>
  </p188:cm>
</p188:cmLst>
</file>

<file path=ppt/comments/modernComment_136_8DB27F7D.xml><?xml version="1.0" encoding="utf-8"?>
<p188:cmLst xmlns:a="http://schemas.openxmlformats.org/drawingml/2006/main" xmlns:r="http://schemas.openxmlformats.org/officeDocument/2006/relationships" xmlns:p188="http://schemas.microsoft.com/office/powerpoint/2018/8/main">
  <p188:cm id="{463D92D9-DA10-4649-912F-669847A91E78}" authorId="{7B7D1A6D-BF8F-6B3F-5A6C-608F96601727}" created="2023-08-21T10:55:31.099">
    <pc:sldMkLst xmlns:pc="http://schemas.microsoft.com/office/powerpoint/2013/main/command">
      <pc:docMk/>
      <pc:sldMk cId="2377285501" sldId="310"/>
    </pc:sldMkLst>
    <p188:replyLst>
      <p188:reply id="{5430514B-CDC9-0742-972B-A6DAF975F11D}" authorId="{7B7D1A6D-BF8F-6B3F-5A6C-608F96601727}" created="2023-08-24T08:28:13.762">
        <p188:txBody>
          <a:bodyPr/>
          <a:lstStyle/>
          <a:p>
            <a:r>
              <a:rPr lang="en-GB"/>
              <a:t>Sorry Steve I was unclear, I meant that I would like more faces blurred - could we have a maximum of 5-6 that are not blurred please?</a:t>
            </a:r>
          </a:p>
        </p188:txBody>
      </p188:reply>
      <p188:reply id="{8611667E-0B44-4DF1-8B12-6A8EDF180E2E}" authorId="{AEE0C24C-1EFE-A263-CAB7-76FDC724D866}" created="2023-08-26T12:02:46.952">
        <p188:txBody>
          <a:bodyPr/>
          <a:lstStyle/>
          <a:p>
            <a:r>
              <a:rPr lang="en-US"/>
              <a:t>[@Steve Gillespie] Ali wants the microphones to look less like penises, please :D</a:t>
            </a:r>
          </a:p>
        </p188:txBody>
      </p188:reply>
      <p188:reply id="{5E5402E6-C8C1-3047-8CEB-0FDF3FB16F00}" authorId="{AEE0C24C-1EFE-A263-CAB7-76FDC724D866}" created="2023-10-13T16:20:44.279">
        <p188:txBody>
          <a:bodyPr/>
          <a:lstStyle/>
          <a:p>
            <a:r>
              <a:rPr lang="en-US"/>
              <a:t>For the map, could we add blurred faces and designs of speech bubbles, phones, pen and paper, microphone (to represent each type of activity: focus group, on street, survey, interview, writing down their thoughts and sending to us) ? And different levels of blurring? We have loads of images from young people, link to them is in the brief 
Could have it so that we have the image of the YP blurred and an icon next to it
For those that have a phone icon next to them, we have them very blurred, for those with a mic, they are almost fully visible (see my poor mock up above) 
</a:t>
            </a:r>
          </a:p>
        </p188:txBody>
      </p188:reply>
    </p188:replyLst>
    <p188:txBody>
      <a:bodyPr/>
      <a:lstStyle/>
      <a:p>
        <a:r>
          <a:rPr lang="en-GB"/>
          <a:t>Can we have less faces unblurred please? I’d say a max of 5 unblurred faces </a:t>
        </a:r>
      </a:p>
    </p188:txBody>
  </p188:cm>
</p188:cmLst>
</file>

<file path=ppt/comments/modernComment_137_2749BD30.xml><?xml version="1.0" encoding="utf-8"?>
<p188:cmLst xmlns:a="http://schemas.openxmlformats.org/drawingml/2006/main" xmlns:r="http://schemas.openxmlformats.org/officeDocument/2006/relationships" xmlns:p188="http://schemas.microsoft.com/office/powerpoint/2018/8/main">
  <p188:cm id="{CFEEE845-1D39-8F49-B703-B59FE39CCFC2}" authorId="{7B7D1A6D-BF8F-6B3F-5A6C-608F96601727}" status="resolved" created="2023-08-21T12:09:22.909" complete="100000">
    <ac:deMkLst xmlns:ac="http://schemas.microsoft.com/office/drawing/2013/main/command">
      <pc:docMk xmlns:pc="http://schemas.microsoft.com/office/powerpoint/2013/main/command"/>
      <pc:sldMk xmlns:pc="http://schemas.microsoft.com/office/powerpoint/2013/main/command" cId="659143984" sldId="311"/>
      <ac:picMk id="2" creationId="{ECDEF99C-6973-0F1A-945B-243482ED5E3A}"/>
    </ac:deMkLst>
    <p188:txBody>
      <a:bodyPr/>
      <a:lstStyle/>
      <a:p>
        <a:r>
          <a:rPr lang="en-GB"/>
          <a:t>Steve, please change the illustration here please </a:t>
        </a:r>
      </a:p>
    </p188:txBody>
  </p188:cm>
</p188:cmLst>
</file>

<file path=ppt/comments/modernComment_149_F846B5ED.xml><?xml version="1.0" encoding="utf-8"?>
<p188:cmLst xmlns:a="http://schemas.openxmlformats.org/drawingml/2006/main" xmlns:r="http://schemas.openxmlformats.org/officeDocument/2006/relationships" xmlns:p188="http://schemas.microsoft.com/office/powerpoint/2018/8/main">
  <p188:cm id="{D788584B-836E-4443-AB83-AFCDF2734B56}" authorId="{7B7D1A6D-BF8F-6B3F-5A6C-608F96601727}" status="resolved" created="2023-08-21T12:09:22.909">
    <ac:deMkLst xmlns:ac="http://schemas.microsoft.com/office/drawing/2013/main/command">
      <pc:docMk xmlns:pc="http://schemas.microsoft.com/office/powerpoint/2013/main/command"/>
      <pc:sldMk xmlns:pc="http://schemas.microsoft.com/office/powerpoint/2013/main/command" cId="659143984" sldId="311"/>
      <ac:picMk id="2" creationId="{ECDEF99C-6973-0F1A-945B-243482ED5E3A}"/>
    </ac:deMkLst>
    <p188:txBody>
      <a:bodyPr/>
      <a:lstStyle/>
      <a:p>
        <a:r>
          <a:rPr lang="en-GB"/>
          <a:t>Steve, please change the illustration here please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93A762-128E-6163-5AE9-D0CDF2D411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03598-9F59-43E7-5EF6-65F76C6F68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0B985F-649D-5941-842E-036E8624ABCB}" type="datetimeFigureOut">
              <a:rPr lang="en-US" smtClean="0"/>
              <a:t>6/25/2026</a:t>
            </a:fld>
            <a:endParaRPr lang="en-US"/>
          </a:p>
        </p:txBody>
      </p:sp>
      <p:sp>
        <p:nvSpPr>
          <p:cNvPr id="4" name="Footer Placeholder 3">
            <a:extLst>
              <a:ext uri="{FF2B5EF4-FFF2-40B4-BE49-F238E27FC236}">
                <a16:creationId xmlns:a16="http://schemas.microsoft.com/office/drawing/2014/main" id="{38AB1F91-04A3-CB64-AF95-817D98EA3A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321A6D-8EDB-BEC1-D433-F86B73931B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92D2C7-2D5A-F142-83F1-976841E4D553}" type="slidenum">
              <a:rPr lang="en-US" smtClean="0"/>
              <a:t>‹#›</a:t>
            </a:fld>
            <a:endParaRPr lang="en-US"/>
          </a:p>
        </p:txBody>
      </p:sp>
    </p:spTree>
    <p:extLst>
      <p:ext uri="{BB962C8B-B14F-4D97-AF65-F5344CB8AC3E}">
        <p14:creationId xmlns:p14="http://schemas.microsoft.com/office/powerpoint/2010/main" val="21117580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ktiv Grotesk" panose="020B05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ktiv Grotesk" panose="020B0504020202020204" pitchFamily="34" charset="0"/>
              </a:defRPr>
            </a:lvl1pPr>
          </a:lstStyle>
          <a:p>
            <a:fld id="{16EAD7CC-1388-FC4D-99AC-E34EFAC3A026}" type="datetimeFigureOut">
              <a:rPr lang="en-US" smtClean="0"/>
              <a:pPr/>
              <a:t>6/25/2026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ktiv Grotesk" panose="020B05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ktiv Grotesk" panose="020B0504020202020204" pitchFamily="34" charset="0"/>
              </a:defRPr>
            </a:lvl1pPr>
          </a:lstStyle>
          <a:p>
            <a:fld id="{1379454E-C262-BA42-B1E7-0E31312D9330}" type="slidenum">
              <a:rPr lang="en-US" smtClean="0"/>
              <a:pPr/>
              <a:t>‹#›</a:t>
            </a:fld>
            <a:endParaRPr lang="en-US"/>
          </a:p>
        </p:txBody>
      </p:sp>
    </p:spTree>
    <p:extLst>
      <p:ext uri="{BB962C8B-B14F-4D97-AF65-F5344CB8AC3E}">
        <p14:creationId xmlns:p14="http://schemas.microsoft.com/office/powerpoint/2010/main" val="79894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ktiv Grotesk" panose="020B0504020202020204" pitchFamily="34" charset="0"/>
        <a:ea typeface="+mn-ea"/>
        <a:cs typeface="+mn-cs"/>
      </a:defRPr>
    </a:lvl1pPr>
    <a:lvl2pPr marL="457200" algn="l" defTabSz="914400" rtl="0" eaLnBrk="1" latinLnBrk="0" hangingPunct="1">
      <a:defRPr sz="1200" b="0" i="0" kern="1200">
        <a:solidFill>
          <a:schemeClr val="tx1"/>
        </a:solidFill>
        <a:latin typeface="Aktiv Grotesk" panose="020B0504020202020204" pitchFamily="34" charset="0"/>
        <a:ea typeface="+mn-ea"/>
        <a:cs typeface="+mn-cs"/>
      </a:defRPr>
    </a:lvl2pPr>
    <a:lvl3pPr marL="914400" algn="l" defTabSz="914400" rtl="0" eaLnBrk="1" latinLnBrk="0" hangingPunct="1">
      <a:defRPr sz="1200" b="0" i="0" kern="1200">
        <a:solidFill>
          <a:schemeClr val="tx1"/>
        </a:solidFill>
        <a:latin typeface="Aktiv Grotesk" panose="020B0504020202020204" pitchFamily="34" charset="0"/>
        <a:ea typeface="+mn-ea"/>
        <a:cs typeface="+mn-cs"/>
      </a:defRPr>
    </a:lvl3pPr>
    <a:lvl4pPr marL="1371600" algn="l" defTabSz="914400" rtl="0" eaLnBrk="1" latinLnBrk="0" hangingPunct="1">
      <a:defRPr sz="1200" b="0" i="0" kern="1200">
        <a:solidFill>
          <a:schemeClr val="tx1"/>
        </a:solidFill>
        <a:latin typeface="Aktiv Grotesk" panose="020B0504020202020204" pitchFamily="34" charset="0"/>
        <a:ea typeface="+mn-ea"/>
        <a:cs typeface="+mn-cs"/>
      </a:defRPr>
    </a:lvl4pPr>
    <a:lvl5pPr marL="1828800" algn="l" defTabSz="914400" rtl="0" eaLnBrk="1" latinLnBrk="0" hangingPunct="1">
      <a:defRPr sz="1200" b="0" i="0" kern="1200">
        <a:solidFill>
          <a:schemeClr val="tx1"/>
        </a:solidFill>
        <a:latin typeface="Aktiv Grotesk"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Hitch, a social marketing agency. We were commissioned by WMTG to carry out insight work with young people aged 18-21 in Wrexham. </a:t>
            </a:r>
          </a:p>
        </p:txBody>
      </p:sp>
      <p:sp>
        <p:nvSpPr>
          <p:cNvPr id="4" name="Slide Number Placeholder 3"/>
          <p:cNvSpPr>
            <a:spLocks noGrp="1"/>
          </p:cNvSpPr>
          <p:nvPr>
            <p:ph type="sldNum" sz="quarter" idx="5"/>
          </p:nvPr>
        </p:nvSpPr>
        <p:spPr/>
        <p:txBody>
          <a:bodyPr/>
          <a:lstStyle/>
          <a:p>
            <a:fld id="{1379454E-C262-BA42-B1E7-0E31312D9330}" type="slidenum">
              <a:rPr lang="en-US" smtClean="0"/>
              <a:pPr/>
              <a:t>1</a:t>
            </a:fld>
            <a:endParaRPr lang="en-US"/>
          </a:p>
        </p:txBody>
      </p:sp>
    </p:spTree>
    <p:extLst>
      <p:ext uri="{BB962C8B-B14F-4D97-AF65-F5344CB8AC3E}">
        <p14:creationId xmlns:p14="http://schemas.microsoft.com/office/powerpoint/2010/main" val="12230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79454E-C262-BA42-B1E7-0E31312D9330}" type="slidenum">
              <a:rPr lang="en-US" smtClean="0"/>
              <a:pPr/>
              <a:t>10</a:t>
            </a:fld>
            <a:endParaRPr lang="en-US"/>
          </a:p>
        </p:txBody>
      </p:sp>
    </p:spTree>
    <p:extLst>
      <p:ext uri="{BB962C8B-B14F-4D97-AF65-F5344CB8AC3E}">
        <p14:creationId xmlns:p14="http://schemas.microsoft.com/office/powerpoint/2010/main" val="2951290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realized that a survey can only give us so much detail, so we carried out focus groups, too- this allowed us to speak directly to young people and engage them in co-designing elements of the research. Thanks for </a:t>
            </a:r>
            <a:r>
              <a:rPr lang="en-US" err="1"/>
              <a:t>Maelor</a:t>
            </a:r>
            <a:r>
              <a:rPr lang="en-US"/>
              <a:t> sixth form and Coleg Cambria for welcoming us and facilitating this research. We also held a group for young people who were not in education or employment to make sure we were speaking to a representative sample. </a:t>
            </a:r>
          </a:p>
          <a:p>
            <a:endParaRPr lang="en-US"/>
          </a:p>
        </p:txBody>
      </p:sp>
      <p:sp>
        <p:nvSpPr>
          <p:cNvPr id="4" name="Slide Number Placeholder 3"/>
          <p:cNvSpPr>
            <a:spLocks noGrp="1"/>
          </p:cNvSpPr>
          <p:nvPr>
            <p:ph type="sldNum" sz="quarter" idx="5"/>
          </p:nvPr>
        </p:nvSpPr>
        <p:spPr/>
        <p:txBody>
          <a:bodyPr/>
          <a:lstStyle/>
          <a:p>
            <a:fld id="{1379454E-C262-BA42-B1E7-0E31312D9330}" type="slidenum">
              <a:rPr lang="en-US" smtClean="0"/>
              <a:pPr/>
              <a:t>11</a:t>
            </a:fld>
            <a:endParaRPr lang="en-US"/>
          </a:p>
        </p:txBody>
      </p:sp>
    </p:spTree>
    <p:extLst>
      <p:ext uri="{BB962C8B-B14F-4D97-AF65-F5344CB8AC3E}">
        <p14:creationId xmlns:p14="http://schemas.microsoft.com/office/powerpoint/2010/main" val="228124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took to the streets and various events that young people attend, carrying out surveys and short interviews.</a:t>
            </a:r>
          </a:p>
        </p:txBody>
      </p:sp>
      <p:sp>
        <p:nvSpPr>
          <p:cNvPr id="4" name="Slide Number Placeholder 3"/>
          <p:cNvSpPr>
            <a:spLocks noGrp="1"/>
          </p:cNvSpPr>
          <p:nvPr>
            <p:ph type="sldNum" sz="quarter" idx="5"/>
          </p:nvPr>
        </p:nvSpPr>
        <p:spPr/>
        <p:txBody>
          <a:bodyPr/>
          <a:lstStyle/>
          <a:p>
            <a:fld id="{1379454E-C262-BA42-B1E7-0E31312D9330}" type="slidenum">
              <a:rPr lang="en-US" smtClean="0"/>
              <a:pPr/>
              <a:t>12</a:t>
            </a:fld>
            <a:endParaRPr lang="en-US"/>
          </a:p>
        </p:txBody>
      </p:sp>
    </p:spTree>
    <p:extLst>
      <p:ext uri="{BB962C8B-B14F-4D97-AF65-F5344CB8AC3E}">
        <p14:creationId xmlns:p14="http://schemas.microsoft.com/office/powerpoint/2010/main" val="1845583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people who were reluctant to speak to us, we developed an online platform that allowed them to upload their views in text, audio or video format. These were still anonymous, like the survey, but offered the chance for more qualitative data to be collected. </a:t>
            </a:r>
          </a:p>
          <a:p>
            <a:endParaRPr lang="en-GB"/>
          </a:p>
        </p:txBody>
      </p:sp>
      <p:sp>
        <p:nvSpPr>
          <p:cNvPr id="4" name="Slide Number Placeholder 3"/>
          <p:cNvSpPr>
            <a:spLocks noGrp="1"/>
          </p:cNvSpPr>
          <p:nvPr>
            <p:ph type="sldNum" sz="quarter" idx="5"/>
          </p:nvPr>
        </p:nvSpPr>
        <p:spPr/>
        <p:txBody>
          <a:bodyPr/>
          <a:lstStyle/>
          <a:p>
            <a:fld id="{48726C58-B0B9-6A43-B3D3-01DFE822676D}" type="slidenum">
              <a:rPr lang="en-GB" smtClean="0"/>
              <a:t>13</a:t>
            </a:fld>
            <a:endParaRPr lang="en-GB"/>
          </a:p>
        </p:txBody>
      </p:sp>
    </p:spTree>
    <p:extLst>
      <p:ext uri="{BB962C8B-B14F-4D97-AF65-F5344CB8AC3E}">
        <p14:creationId xmlns:p14="http://schemas.microsoft.com/office/powerpoint/2010/main" val="69130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finally, because we know the importance of gaining insight from parents, teachers, and other stakeholders, we carried out some insight with these groups, too. </a:t>
            </a:r>
          </a:p>
        </p:txBody>
      </p:sp>
      <p:sp>
        <p:nvSpPr>
          <p:cNvPr id="4" name="Slide Number Placeholder 3"/>
          <p:cNvSpPr>
            <a:spLocks noGrp="1"/>
          </p:cNvSpPr>
          <p:nvPr>
            <p:ph type="sldNum" sz="quarter" idx="5"/>
          </p:nvPr>
        </p:nvSpPr>
        <p:spPr/>
        <p:txBody>
          <a:bodyPr/>
          <a:lstStyle/>
          <a:p>
            <a:fld id="{1379454E-C262-BA42-B1E7-0E31312D9330}" type="slidenum">
              <a:rPr lang="en-US" smtClean="0"/>
              <a:pPr/>
              <a:t>14</a:t>
            </a:fld>
            <a:endParaRPr lang="en-US"/>
          </a:p>
        </p:txBody>
      </p:sp>
    </p:spTree>
    <p:extLst>
      <p:ext uri="{BB962C8B-B14F-4D97-AF65-F5344CB8AC3E}">
        <p14:creationId xmlns:p14="http://schemas.microsoft.com/office/powerpoint/2010/main" val="2481772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79454E-C262-BA42-B1E7-0E31312D9330}" type="slidenum">
              <a:rPr lang="en-US" smtClean="0"/>
              <a:pPr/>
              <a:t>15</a:t>
            </a:fld>
            <a:endParaRPr lang="en-US"/>
          </a:p>
        </p:txBody>
      </p:sp>
    </p:spTree>
    <p:extLst>
      <p:ext uri="{BB962C8B-B14F-4D97-AF65-F5344CB8AC3E}">
        <p14:creationId xmlns:p14="http://schemas.microsoft.com/office/powerpoint/2010/main" val="2822876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79454E-C262-BA42-B1E7-0E31312D9330}" type="slidenum">
              <a:rPr lang="en-US" smtClean="0"/>
              <a:pPr/>
              <a:t>16</a:t>
            </a:fld>
            <a:endParaRPr lang="en-US"/>
          </a:p>
        </p:txBody>
      </p:sp>
    </p:spTree>
    <p:extLst>
      <p:ext uri="{BB962C8B-B14F-4D97-AF65-F5344CB8AC3E}">
        <p14:creationId xmlns:p14="http://schemas.microsoft.com/office/powerpoint/2010/main" val="3597962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we learn? The full report details all of the findings and covering them all is beyond the scope of today’s presentation, but hopefully you’ll have a ”</a:t>
            </a:r>
            <a:r>
              <a:rPr lang="en-US" dirty="0" err="1"/>
              <a:t>flavour</a:t>
            </a:r>
            <a:r>
              <a:rPr lang="en-US" dirty="0"/>
              <a:t>” of what came out of the research. </a:t>
            </a:r>
          </a:p>
          <a:p>
            <a:r>
              <a:rPr lang="en-US" dirty="0"/>
              <a:t>Throughout the rest of the presentation, you’ll see the faces of the young people we spoke to, you’ll hear their voices, their opinions and their thoughts and feelings. We hope this will inspire you in the same way it has us. </a:t>
            </a:r>
          </a:p>
        </p:txBody>
      </p:sp>
      <p:sp>
        <p:nvSpPr>
          <p:cNvPr id="4" name="Slide Number Placeholder 3"/>
          <p:cNvSpPr>
            <a:spLocks noGrp="1"/>
          </p:cNvSpPr>
          <p:nvPr>
            <p:ph type="sldNum" sz="quarter" idx="5"/>
          </p:nvPr>
        </p:nvSpPr>
        <p:spPr/>
        <p:txBody>
          <a:bodyPr/>
          <a:lstStyle/>
          <a:p>
            <a:fld id="{1379454E-C262-BA42-B1E7-0E31312D9330}" type="slidenum">
              <a:rPr lang="en-US" smtClean="0"/>
              <a:pPr/>
              <a:t>17</a:t>
            </a:fld>
            <a:endParaRPr lang="en-US"/>
          </a:p>
        </p:txBody>
      </p:sp>
    </p:spTree>
    <p:extLst>
      <p:ext uri="{BB962C8B-B14F-4D97-AF65-F5344CB8AC3E}">
        <p14:creationId xmlns:p14="http://schemas.microsoft.com/office/powerpoint/2010/main" val="3635838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themes that emerged. Young people told us that they feel more anxious than ever. They have mental health struggles that they haven’t experienced before the lockdowns. They feel lonely and isolated and they often feel unsafe in Wrexham. </a:t>
            </a:r>
          </a:p>
          <a:p>
            <a:r>
              <a:rPr lang="en-US"/>
              <a:t>On the flipside, however, young people told us that they have dreams of living meaningful; and fulfilling lives and that they have a strong sense of awareness of today’s social issues. YP want to be heard, but often don’t feel that they are.</a:t>
            </a:r>
          </a:p>
          <a:p>
            <a:r>
              <a:rPr lang="en-US"/>
              <a:t>NEXT you’ll hear the voice of Emma, one of our young people, who expressed her challenges following COVID. </a:t>
            </a:r>
          </a:p>
        </p:txBody>
      </p:sp>
      <p:sp>
        <p:nvSpPr>
          <p:cNvPr id="4" name="Slide Number Placeholder 3"/>
          <p:cNvSpPr>
            <a:spLocks noGrp="1"/>
          </p:cNvSpPr>
          <p:nvPr>
            <p:ph type="sldNum" sz="quarter" idx="5"/>
          </p:nvPr>
        </p:nvSpPr>
        <p:spPr/>
        <p:txBody>
          <a:bodyPr/>
          <a:lstStyle/>
          <a:p>
            <a:fld id="{1379454E-C262-BA42-B1E7-0E31312D9330}" type="slidenum">
              <a:rPr lang="en-US" smtClean="0"/>
              <a:pPr/>
              <a:t>18</a:t>
            </a:fld>
            <a:endParaRPr lang="en-US"/>
          </a:p>
        </p:txBody>
      </p:sp>
    </p:spTree>
    <p:extLst>
      <p:ext uri="{BB962C8B-B14F-4D97-AF65-F5344CB8AC3E}">
        <p14:creationId xmlns:p14="http://schemas.microsoft.com/office/powerpoint/2010/main" val="77541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'Emma'</a:t>
            </a:r>
          </a:p>
        </p:txBody>
      </p:sp>
      <p:sp>
        <p:nvSpPr>
          <p:cNvPr id="4" name="Slide Number Placeholder 3"/>
          <p:cNvSpPr>
            <a:spLocks noGrp="1"/>
          </p:cNvSpPr>
          <p:nvPr>
            <p:ph type="sldNum" sz="quarter" idx="5"/>
          </p:nvPr>
        </p:nvSpPr>
        <p:spPr/>
        <p:txBody>
          <a:bodyPr/>
          <a:lstStyle/>
          <a:p>
            <a:fld id="{48726C58-B0B9-6A43-B3D3-01DFE822676D}" type="slidenum">
              <a:rPr lang="en-GB" smtClean="0"/>
              <a:t>19</a:t>
            </a:fld>
            <a:endParaRPr lang="en-GB"/>
          </a:p>
        </p:txBody>
      </p:sp>
    </p:spTree>
    <p:extLst>
      <p:ext uri="{BB962C8B-B14F-4D97-AF65-F5344CB8AC3E}">
        <p14:creationId xmlns:p14="http://schemas.microsoft.com/office/powerpoint/2010/main" val="325879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you were with us at the start of this journey, so you’ll be familiar with what our aims were. We’ve brought you together so that we can discuss our findings and to hopefully rally support for the moving forward in creating a bright future for young people in Wrexham. </a:t>
            </a:r>
          </a:p>
          <a:p>
            <a:r>
              <a:rPr lang="en-US"/>
              <a:t>The presentation will cover how we found the missing voices of young people aged 18-21, what we learned, exactly who the young people are, and we’ll talk about how this first chapter leads us into the next. </a:t>
            </a:r>
          </a:p>
        </p:txBody>
      </p:sp>
      <p:sp>
        <p:nvSpPr>
          <p:cNvPr id="4" name="Slide Number Placeholder 3"/>
          <p:cNvSpPr>
            <a:spLocks noGrp="1"/>
          </p:cNvSpPr>
          <p:nvPr>
            <p:ph type="sldNum" sz="quarter" idx="5"/>
          </p:nvPr>
        </p:nvSpPr>
        <p:spPr/>
        <p:txBody>
          <a:bodyPr/>
          <a:lstStyle/>
          <a:p>
            <a:fld id="{1379454E-C262-BA42-B1E7-0E31312D9330}" type="slidenum">
              <a:rPr lang="en-US" smtClean="0"/>
              <a:pPr/>
              <a:t>2</a:t>
            </a:fld>
            <a:endParaRPr lang="en-US"/>
          </a:p>
        </p:txBody>
      </p:sp>
    </p:spTree>
    <p:extLst>
      <p:ext uri="{BB962C8B-B14F-4D97-AF65-F5344CB8AC3E}">
        <p14:creationId xmlns:p14="http://schemas.microsoft.com/office/powerpoint/2010/main" val="3205479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quotes we took from the online platform we developed for YP to give us their views. </a:t>
            </a:r>
            <a:br>
              <a:rPr lang="en-US" dirty="0"/>
            </a:br>
            <a:r>
              <a:rPr lang="en-US" dirty="0"/>
              <a:t>As you can see, they have a lot to tell us. They feel worried and anxious about the future, they’re concerned about finances, and they feel directionless. (Leave slide for a few moments to allow audience to read).</a:t>
            </a:r>
          </a:p>
        </p:txBody>
      </p:sp>
      <p:sp>
        <p:nvSpPr>
          <p:cNvPr id="4" name="Slide Number Placeholder 3"/>
          <p:cNvSpPr>
            <a:spLocks noGrp="1"/>
          </p:cNvSpPr>
          <p:nvPr>
            <p:ph type="sldNum" sz="quarter" idx="5"/>
          </p:nvPr>
        </p:nvSpPr>
        <p:spPr/>
        <p:txBody>
          <a:bodyPr/>
          <a:lstStyle/>
          <a:p>
            <a:fld id="{1379454E-C262-BA42-B1E7-0E31312D9330}" type="slidenum">
              <a:rPr lang="en-US" smtClean="0"/>
              <a:pPr/>
              <a:t>20</a:t>
            </a:fld>
            <a:endParaRPr lang="en-US"/>
          </a:p>
        </p:txBody>
      </p:sp>
    </p:spTree>
    <p:extLst>
      <p:ext uri="{BB962C8B-B14F-4D97-AF65-F5344CB8AC3E}">
        <p14:creationId xmlns:p14="http://schemas.microsoft.com/office/powerpoint/2010/main" val="2838436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 are some of the insights that we gained from parents and teachers. As you can see, parents and teachers are as concerned as young people, but there is sometimes a disconnect between what we think and what they think. There is a clear need for better communication between the two groups, and for YP to be empowered to learn the skills and have the experiences that they missed out on in those important transition years. </a:t>
            </a:r>
          </a:p>
          <a:p>
            <a:br>
              <a:rPr lang="en-GB" dirty="0"/>
            </a:br>
            <a:r>
              <a:rPr lang="en-GB" dirty="0"/>
              <a:t>A lot changed for YP- their schooling moved online, their grades were all predicted and they missed out on important life lessons. </a:t>
            </a:r>
          </a:p>
        </p:txBody>
      </p:sp>
      <p:sp>
        <p:nvSpPr>
          <p:cNvPr id="4" name="Slide Number Placeholder 3"/>
          <p:cNvSpPr>
            <a:spLocks noGrp="1"/>
          </p:cNvSpPr>
          <p:nvPr>
            <p:ph type="sldNum" sz="quarter" idx="5"/>
          </p:nvPr>
        </p:nvSpPr>
        <p:spPr/>
        <p:txBody>
          <a:bodyPr/>
          <a:lstStyle/>
          <a:p>
            <a:fld id="{48726C58-B0B9-6A43-B3D3-01DFE822676D}" type="slidenum">
              <a:rPr lang="en-GB" smtClean="0"/>
              <a:t>21</a:t>
            </a:fld>
            <a:endParaRPr lang="en-GB"/>
          </a:p>
        </p:txBody>
      </p:sp>
    </p:spTree>
    <p:extLst>
      <p:ext uri="{BB962C8B-B14F-4D97-AF65-F5344CB8AC3E}">
        <p14:creationId xmlns:p14="http://schemas.microsoft.com/office/powerpoint/2010/main" val="3572034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total , we spoke to almost 12% of </a:t>
            </a:r>
            <a:r>
              <a:rPr lang="en-GB" err="1"/>
              <a:t>Wrexhams</a:t>
            </a:r>
            <a:r>
              <a:rPr lang="en-GB"/>
              <a:t> young people aged 18-21. We know there are still many more to speak to, which is why WMTG are continuing their mission to find them. </a:t>
            </a:r>
          </a:p>
        </p:txBody>
      </p:sp>
      <p:sp>
        <p:nvSpPr>
          <p:cNvPr id="4" name="Slide Number Placeholder 3"/>
          <p:cNvSpPr>
            <a:spLocks noGrp="1"/>
          </p:cNvSpPr>
          <p:nvPr>
            <p:ph type="sldNum" sz="quarter" idx="5"/>
          </p:nvPr>
        </p:nvSpPr>
        <p:spPr/>
        <p:txBody>
          <a:bodyPr/>
          <a:lstStyle/>
          <a:p>
            <a:fld id="{48726C58-B0B9-6A43-B3D3-01DFE822676D}" type="slidenum">
              <a:rPr lang="en-GB" smtClean="0"/>
              <a:t>22</a:t>
            </a:fld>
            <a:endParaRPr lang="en-GB"/>
          </a:p>
        </p:txBody>
      </p:sp>
    </p:spTree>
    <p:extLst>
      <p:ext uri="{BB962C8B-B14F-4D97-AF65-F5344CB8AC3E}">
        <p14:creationId xmlns:p14="http://schemas.microsoft.com/office/powerpoint/2010/main" val="2559576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 conducting this research has taught us a lot about YP. </a:t>
            </a:r>
          </a:p>
          <a:p>
            <a:r>
              <a:rPr lang="en-GB"/>
              <a:t>-They were often not where we expected them to be. We know now that we need to challenge pre-conceived ideas we may have about this age group. </a:t>
            </a:r>
          </a:p>
          <a:p>
            <a:r>
              <a:rPr lang="en-GB"/>
              <a:t>- The language we use is </a:t>
            </a:r>
            <a:r>
              <a:rPr lang="en-GB" err="1"/>
              <a:t>curcial</a:t>
            </a:r>
            <a:r>
              <a:rPr lang="en-GB"/>
              <a:t> to keep them engaged- they are socially aware and more accepting of differences than any generation before them and if we don’t join them in this, we will lose them.</a:t>
            </a:r>
          </a:p>
          <a:p>
            <a:r>
              <a:rPr lang="en-GB"/>
              <a:t>- They have been more impacted in different ways than we realise- they are trying to tell us but feel they are not being heard. </a:t>
            </a:r>
          </a:p>
          <a:p>
            <a:r>
              <a:rPr lang="en-GB"/>
              <a:t>- They developed habits during lockdown that are not easy to break just because they are being told it’s time to go back to normal. </a:t>
            </a:r>
          </a:p>
        </p:txBody>
      </p:sp>
      <p:sp>
        <p:nvSpPr>
          <p:cNvPr id="4" name="Slide Number Placeholder 3"/>
          <p:cNvSpPr>
            <a:spLocks noGrp="1"/>
          </p:cNvSpPr>
          <p:nvPr>
            <p:ph type="sldNum" sz="quarter" idx="5"/>
          </p:nvPr>
        </p:nvSpPr>
        <p:spPr/>
        <p:txBody>
          <a:bodyPr/>
          <a:lstStyle/>
          <a:p>
            <a:fld id="{48726C58-B0B9-6A43-B3D3-01DFE822676D}" type="slidenum">
              <a:rPr lang="en-GB" smtClean="0"/>
              <a:t>23</a:t>
            </a:fld>
            <a:endParaRPr lang="en-GB"/>
          </a:p>
        </p:txBody>
      </p:sp>
    </p:spTree>
    <p:extLst>
      <p:ext uri="{BB962C8B-B14F-4D97-AF65-F5344CB8AC3E}">
        <p14:creationId xmlns:p14="http://schemas.microsoft.com/office/powerpoint/2010/main" val="2505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motivation was low in areas such as education and long term goal orientation, they are a group who do have aspirations. Speaking to those who did was inspiring for all of us. However, they often described that the right infrastructure is not in place for them to pursue their dreams. They are steered by traditional routes through education and they lack the confidence to do something different despite the drive to. </a:t>
            </a:r>
          </a:p>
        </p:txBody>
      </p:sp>
      <p:sp>
        <p:nvSpPr>
          <p:cNvPr id="4" name="Slide Number Placeholder 3"/>
          <p:cNvSpPr>
            <a:spLocks noGrp="1"/>
          </p:cNvSpPr>
          <p:nvPr>
            <p:ph type="sldNum" sz="quarter" idx="5"/>
          </p:nvPr>
        </p:nvSpPr>
        <p:spPr/>
        <p:txBody>
          <a:bodyPr/>
          <a:lstStyle/>
          <a:p>
            <a:fld id="{48726C58-B0B9-6A43-B3D3-01DFE822676D}" type="slidenum">
              <a:rPr lang="en-GB" smtClean="0"/>
              <a:t>24</a:t>
            </a:fld>
            <a:endParaRPr lang="en-GB"/>
          </a:p>
        </p:txBody>
      </p:sp>
    </p:spTree>
    <p:extLst>
      <p:ext uri="{BB962C8B-B14F-4D97-AF65-F5344CB8AC3E}">
        <p14:creationId xmlns:p14="http://schemas.microsoft.com/office/powerpoint/2010/main" val="294251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are Wrexham’s YP?</a:t>
            </a:r>
          </a:p>
        </p:txBody>
      </p:sp>
      <p:sp>
        <p:nvSpPr>
          <p:cNvPr id="4" name="Slide Number Placeholder 3"/>
          <p:cNvSpPr>
            <a:spLocks noGrp="1"/>
          </p:cNvSpPr>
          <p:nvPr>
            <p:ph type="sldNum" sz="quarter" idx="5"/>
          </p:nvPr>
        </p:nvSpPr>
        <p:spPr/>
        <p:txBody>
          <a:bodyPr/>
          <a:lstStyle/>
          <a:p>
            <a:fld id="{1379454E-C262-BA42-B1E7-0E31312D9330}" type="slidenum">
              <a:rPr lang="en-US" smtClean="0"/>
              <a:pPr/>
              <a:t>25</a:t>
            </a:fld>
            <a:endParaRPr lang="en-US"/>
          </a:p>
        </p:txBody>
      </p:sp>
    </p:spTree>
    <p:extLst>
      <p:ext uri="{BB962C8B-B14F-4D97-AF65-F5344CB8AC3E}">
        <p14:creationId xmlns:p14="http://schemas.microsoft.com/office/powerpoint/2010/main" val="3253723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part of the research process, we develop ‘personas’ and these enable you to visualise the YP we’re talking about. We identified 5 specific personas you’ll hear a quote from each of them now. </a:t>
            </a:r>
          </a:p>
        </p:txBody>
      </p:sp>
      <p:sp>
        <p:nvSpPr>
          <p:cNvPr id="4" name="Slide Number Placeholder 3"/>
          <p:cNvSpPr>
            <a:spLocks noGrp="1"/>
          </p:cNvSpPr>
          <p:nvPr>
            <p:ph type="sldNum" sz="quarter" idx="5"/>
          </p:nvPr>
        </p:nvSpPr>
        <p:spPr/>
        <p:txBody>
          <a:bodyPr/>
          <a:lstStyle/>
          <a:p>
            <a:fld id="{48726C58-B0B9-6A43-B3D3-01DFE822676D}" type="slidenum">
              <a:rPr lang="en-GB" smtClean="0"/>
              <a:t>26</a:t>
            </a:fld>
            <a:endParaRPr lang="en-GB"/>
          </a:p>
        </p:txBody>
      </p:sp>
    </p:spTree>
    <p:extLst>
      <p:ext uri="{BB962C8B-B14F-4D97-AF65-F5344CB8AC3E}">
        <p14:creationId xmlns:p14="http://schemas.microsoft.com/office/powerpoint/2010/main" val="36809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Despite appearing to be socially re-engaged- going to college and work, socialising with their friends- they are still struggling. </a:t>
            </a:r>
            <a:r>
              <a:rPr lang="en-GB" sz="1800">
                <a:effectLst/>
                <a:latin typeface="Calibri" panose="020F0502020204030204" pitchFamily="34" charset="0"/>
                <a:cs typeface="Times New Roman" panose="02020603050405020304" pitchFamily="18" charset="0"/>
              </a:rPr>
              <a:t>A</a:t>
            </a:r>
            <a:r>
              <a:rPr lang="en-GB" sz="1800">
                <a:effectLst/>
                <a:latin typeface="Calibri" panose="020F0502020204030204" pitchFamily="34" charset="0"/>
                <a:ea typeface="Calibri" panose="020F0502020204030204" pitchFamily="34" charset="0"/>
                <a:cs typeface="Times New Roman" panose="02020603050405020304" pitchFamily="18" charset="0"/>
              </a:rPr>
              <a:t>lmost half (46%) of our young people told us that, since the covid pandemic, they felt more alone. </a:t>
            </a:r>
            <a:endParaRPr lang="en-GB"/>
          </a:p>
          <a:p>
            <a:endParaRPr lang="en-GB"/>
          </a:p>
        </p:txBody>
      </p:sp>
      <p:sp>
        <p:nvSpPr>
          <p:cNvPr id="4" name="Slide Number Placeholder 3"/>
          <p:cNvSpPr>
            <a:spLocks noGrp="1"/>
          </p:cNvSpPr>
          <p:nvPr>
            <p:ph type="sldNum" sz="quarter" idx="5"/>
          </p:nvPr>
        </p:nvSpPr>
        <p:spPr/>
        <p:txBody>
          <a:bodyPr/>
          <a:lstStyle/>
          <a:p>
            <a:fld id="{48726C58-B0B9-6A43-B3D3-01DFE822676D}" type="slidenum">
              <a:rPr lang="en-GB" smtClean="0"/>
              <a:t>27</a:t>
            </a:fld>
            <a:endParaRPr lang="en-GB"/>
          </a:p>
        </p:txBody>
      </p:sp>
    </p:spTree>
    <p:extLst>
      <p:ext uri="{BB962C8B-B14F-4D97-AF65-F5344CB8AC3E}">
        <p14:creationId xmlns:p14="http://schemas.microsoft.com/office/powerpoint/2010/main" val="4291865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group have openly lost interest in the systems they’re part of. </a:t>
            </a:r>
            <a:r>
              <a:rPr lang="en-GB" sz="1800">
                <a:effectLst/>
                <a:latin typeface="Calibri" panose="020F0502020204030204" pitchFamily="34" charset="0"/>
                <a:ea typeface="Calibri" panose="020F0502020204030204" pitchFamily="34" charset="0"/>
                <a:cs typeface="Times New Roman" panose="02020603050405020304" pitchFamily="18" charset="0"/>
              </a:rPr>
              <a:t>34% of our young people told us that they had lost interest in education since the pandemic. This persona identifies with very specific groups that they feel part of. </a:t>
            </a:r>
            <a:endParaRPr lang="en-GB"/>
          </a:p>
          <a:p>
            <a:endParaRPr lang="en-GB"/>
          </a:p>
        </p:txBody>
      </p:sp>
      <p:sp>
        <p:nvSpPr>
          <p:cNvPr id="4" name="Slide Number Placeholder 3"/>
          <p:cNvSpPr>
            <a:spLocks noGrp="1"/>
          </p:cNvSpPr>
          <p:nvPr>
            <p:ph type="sldNum" sz="quarter" idx="5"/>
          </p:nvPr>
        </p:nvSpPr>
        <p:spPr/>
        <p:txBody>
          <a:bodyPr/>
          <a:lstStyle/>
          <a:p>
            <a:fld id="{48726C58-B0B9-6A43-B3D3-01DFE822676D}" type="slidenum">
              <a:rPr lang="en-GB" smtClean="0"/>
              <a:t>28</a:t>
            </a:fld>
            <a:endParaRPr lang="en-GB"/>
          </a:p>
        </p:txBody>
      </p:sp>
    </p:spTree>
    <p:extLst>
      <p:ext uri="{BB962C8B-B14F-4D97-AF65-F5344CB8AC3E}">
        <p14:creationId xmlns:p14="http://schemas.microsoft.com/office/powerpoint/2010/main" val="261914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of the young people we spoke to had hobbies that they were turning into money-making schemes and over half said they wanted to access professional support. </a:t>
            </a:r>
          </a:p>
        </p:txBody>
      </p:sp>
      <p:sp>
        <p:nvSpPr>
          <p:cNvPr id="4" name="Slide Number Placeholder 3"/>
          <p:cNvSpPr>
            <a:spLocks noGrp="1"/>
          </p:cNvSpPr>
          <p:nvPr>
            <p:ph type="sldNum" sz="quarter" idx="5"/>
          </p:nvPr>
        </p:nvSpPr>
        <p:spPr/>
        <p:txBody>
          <a:bodyPr/>
          <a:lstStyle/>
          <a:p>
            <a:fld id="{48726C58-B0B9-6A43-B3D3-01DFE822676D}" type="slidenum">
              <a:rPr lang="en-GB" smtClean="0"/>
              <a:t>29</a:t>
            </a:fld>
            <a:endParaRPr lang="en-GB"/>
          </a:p>
        </p:txBody>
      </p:sp>
    </p:spTree>
    <p:extLst>
      <p:ext uri="{BB962C8B-B14F-4D97-AF65-F5344CB8AC3E}">
        <p14:creationId xmlns:p14="http://schemas.microsoft.com/office/powerpoint/2010/main" val="124497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this research with an idea that things weren’t right for young people, generally. Research tells us that young people in the UK have been impacted by recent events- the covid pandemic, the cost of living crisis, concerns about climate change- in a greater way than we probably imagined. </a:t>
            </a:r>
          </a:p>
          <a:p>
            <a:endParaRPr lang="en-US" dirty="0"/>
          </a:p>
          <a:p>
            <a:r>
              <a:rPr lang="en-US" dirty="0"/>
              <a:t>We know that their educations have been disrupted, that the systems which offered them security were shut down, and that they lost out on a big chunk of life-experience. And now we want them to go back to normal.</a:t>
            </a:r>
          </a:p>
          <a:p>
            <a:r>
              <a:rPr lang="en-US" dirty="0"/>
              <a:t> </a:t>
            </a:r>
          </a:p>
          <a:p>
            <a:r>
              <a:rPr lang="en-US" dirty="0"/>
              <a:t>Preliminary findings of new research are telling us about the outcomes of young people, but we wanted to get a clearer idea of the local picture.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a:t>
            </a:fld>
            <a:endParaRPr lang="en-US"/>
          </a:p>
        </p:txBody>
      </p:sp>
    </p:spTree>
    <p:extLst>
      <p:ext uri="{BB962C8B-B14F-4D97-AF65-F5344CB8AC3E}">
        <p14:creationId xmlns:p14="http://schemas.microsoft.com/office/powerpoint/2010/main" val="4214502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Almost one in three young people we spoke to said they had given up on things they once enjoyed since the covid pandemic. </a:t>
            </a:r>
          </a:p>
        </p:txBody>
      </p:sp>
      <p:sp>
        <p:nvSpPr>
          <p:cNvPr id="4" name="Slide Number Placeholder 3"/>
          <p:cNvSpPr>
            <a:spLocks noGrp="1"/>
          </p:cNvSpPr>
          <p:nvPr>
            <p:ph type="sldNum" sz="quarter" idx="5"/>
          </p:nvPr>
        </p:nvSpPr>
        <p:spPr/>
        <p:txBody>
          <a:bodyPr/>
          <a:lstStyle/>
          <a:p>
            <a:fld id="{48726C58-B0B9-6A43-B3D3-01DFE822676D}" type="slidenum">
              <a:rPr lang="en-GB" smtClean="0"/>
              <a:t>30</a:t>
            </a:fld>
            <a:endParaRPr lang="en-GB"/>
          </a:p>
        </p:txBody>
      </p:sp>
    </p:spTree>
    <p:extLst>
      <p:ext uri="{BB962C8B-B14F-4D97-AF65-F5344CB8AC3E}">
        <p14:creationId xmlns:p14="http://schemas.microsoft.com/office/powerpoint/2010/main" val="505888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group we engaged with the least. Before I play the recording, I just want to point out that with this young lady, her mum told us that she refuses to walk to college by herself and we’re very lucky to speak to her as she rarely leaves her house.</a:t>
            </a:r>
          </a:p>
        </p:txBody>
      </p:sp>
      <p:sp>
        <p:nvSpPr>
          <p:cNvPr id="4" name="Slide Number Placeholder 3"/>
          <p:cNvSpPr>
            <a:spLocks noGrp="1"/>
          </p:cNvSpPr>
          <p:nvPr>
            <p:ph type="sldNum" sz="quarter" idx="5"/>
          </p:nvPr>
        </p:nvSpPr>
        <p:spPr/>
        <p:txBody>
          <a:bodyPr/>
          <a:lstStyle/>
          <a:p>
            <a:fld id="{48726C58-B0B9-6A43-B3D3-01DFE822676D}" type="slidenum">
              <a:rPr lang="en-GB" smtClean="0"/>
              <a:t>31</a:t>
            </a:fld>
            <a:endParaRPr lang="en-GB"/>
          </a:p>
        </p:txBody>
      </p:sp>
    </p:spTree>
    <p:extLst>
      <p:ext uri="{BB962C8B-B14F-4D97-AF65-F5344CB8AC3E}">
        <p14:creationId xmlns:p14="http://schemas.microsoft.com/office/powerpoint/2010/main" val="2271949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different about our research? </a:t>
            </a:r>
          </a:p>
          <a:p>
            <a:r>
              <a:rPr lang="en-US"/>
              <a:t>We’re behaviour change experts. We apply robust, testable theories of human behaviour to help us to support behaviour change for social good.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32</a:t>
            </a:fld>
            <a:endParaRPr lang="en-US"/>
          </a:p>
        </p:txBody>
      </p:sp>
    </p:spTree>
    <p:extLst>
      <p:ext uri="{BB962C8B-B14F-4D97-AF65-F5344CB8AC3E}">
        <p14:creationId xmlns:p14="http://schemas.microsoft.com/office/powerpoint/2010/main" val="2618906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different about our research? </a:t>
            </a:r>
          </a:p>
          <a:p>
            <a:r>
              <a:rPr lang="en-US"/>
              <a:t>We’re behaviour change experts. We apply robust, testable theories of human behaviour to help us to support behaviour change for social good.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33</a:t>
            </a:fld>
            <a:endParaRPr lang="en-US"/>
          </a:p>
        </p:txBody>
      </p:sp>
    </p:spTree>
    <p:extLst>
      <p:ext uri="{BB962C8B-B14F-4D97-AF65-F5344CB8AC3E}">
        <p14:creationId xmlns:p14="http://schemas.microsoft.com/office/powerpoint/2010/main" val="1405980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read through the research report you’ll see that we have applied the COM-B model of behaviour change and the associated behaviour change wheel. Simply, the COM-B model tells us we need three things for behaviour to occur.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34</a:t>
            </a:fld>
            <a:endParaRPr lang="en-US"/>
          </a:p>
        </p:txBody>
      </p:sp>
    </p:spTree>
    <p:extLst>
      <p:ext uri="{BB962C8B-B14F-4D97-AF65-F5344CB8AC3E}">
        <p14:creationId xmlns:p14="http://schemas.microsoft.com/office/powerpoint/2010/main" val="3122257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we need is capability. This comes in the form of psychological capability (e.g., knowledge and awareness). In our research we identified that young people lack self-efficacy in their ability to do some of the things they need to do to return to normal. Capability also comes in the form of physical capability- this is the ability to actually perform the behaviour. In our research we saw that most young people are, in fact, physically able to perform behaviours that will result in positive outcomes but they have other barriers.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35</a:t>
            </a:fld>
            <a:endParaRPr lang="en-US"/>
          </a:p>
        </p:txBody>
      </p:sp>
    </p:spTree>
    <p:extLst>
      <p:ext uri="{BB962C8B-B14F-4D97-AF65-F5344CB8AC3E}">
        <p14:creationId xmlns:p14="http://schemas.microsoft.com/office/powerpoint/2010/main" val="4110813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COM-B model tells us that we need opportunity. This is in the form of social opportunity- (e.g., support from family, friends, professionals and positive social norms). This was very problematic in our young people- they did not feel that the right support was available for them to pursue the things they want to do. It also comes in the form of physical opportunity and, while many young people expressed that there were services out there, they were often inaccessible or inappropriate. There was a strong interaction between social and physical opportunity.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36</a:t>
            </a:fld>
            <a:endParaRPr lang="en-US"/>
          </a:p>
        </p:txBody>
      </p:sp>
    </p:spTree>
    <p:extLst>
      <p:ext uri="{BB962C8B-B14F-4D97-AF65-F5344CB8AC3E}">
        <p14:creationId xmlns:p14="http://schemas.microsoft.com/office/powerpoint/2010/main" val="3316120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need motivation. This comes in the form of automatic motivation- habits, emotions, identify, for example. Young people told us that they had developed habits during COVID which they had been unable to break- communicating only online, scrolling through social media and spending long periods alone. We also need motivation in the form of reflective motivation- this is things like goals and intentions. And in our young people we see a very clear reflective motivation barrier in that they are often directionless and have lost the drive for traditional education and employment. </a:t>
            </a:r>
          </a:p>
          <a:p>
            <a:endParaRPr lang="en-US"/>
          </a:p>
          <a:p>
            <a:r>
              <a:rPr lang="en-US"/>
              <a:t>So, in the full report, we’ve mapped the themes that were identified from the research onto this model and this has allowed us to make some recommendations for intervention development.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37</a:t>
            </a:fld>
            <a:endParaRPr lang="en-US"/>
          </a:p>
        </p:txBody>
      </p:sp>
    </p:spTree>
    <p:extLst>
      <p:ext uri="{BB962C8B-B14F-4D97-AF65-F5344CB8AC3E}">
        <p14:creationId xmlns:p14="http://schemas.microsoft.com/office/powerpoint/2010/main" val="2931617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now put forward some recommendations to </a:t>
            </a:r>
            <a:r>
              <a:rPr lang="en-US" err="1"/>
              <a:t>WeMindTheGap</a:t>
            </a:r>
            <a:r>
              <a:rPr lang="en-US"/>
              <a:t> for some things that are in their power to implement and other things which are not. </a:t>
            </a:r>
          </a:p>
        </p:txBody>
      </p:sp>
      <p:sp>
        <p:nvSpPr>
          <p:cNvPr id="4" name="Slide Number Placeholder 3"/>
          <p:cNvSpPr>
            <a:spLocks noGrp="1"/>
          </p:cNvSpPr>
          <p:nvPr>
            <p:ph type="sldNum" sz="quarter" idx="5"/>
          </p:nvPr>
        </p:nvSpPr>
        <p:spPr/>
        <p:txBody>
          <a:bodyPr/>
          <a:lstStyle/>
          <a:p>
            <a:fld id="{1379454E-C262-BA42-B1E7-0E31312D9330}" type="slidenum">
              <a:rPr lang="en-US" smtClean="0"/>
              <a:pPr/>
              <a:t>38</a:t>
            </a:fld>
            <a:endParaRPr lang="en-US"/>
          </a:p>
        </p:txBody>
      </p:sp>
    </p:spTree>
    <p:extLst>
      <p:ext uri="{BB962C8B-B14F-4D97-AF65-F5344CB8AC3E}">
        <p14:creationId xmlns:p14="http://schemas.microsoft.com/office/powerpoint/2010/main" val="454503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goal is to continue the mission to change the lives of 1000 young people in 1000 days. We need to keep speaking to young people and we need to engage them in co-designing interventions that are fit for purpose. </a:t>
            </a:r>
          </a:p>
        </p:txBody>
      </p:sp>
      <p:sp>
        <p:nvSpPr>
          <p:cNvPr id="4" name="Slide Number Placeholder 3"/>
          <p:cNvSpPr>
            <a:spLocks noGrp="1"/>
          </p:cNvSpPr>
          <p:nvPr>
            <p:ph type="sldNum" sz="quarter" idx="5"/>
          </p:nvPr>
        </p:nvSpPr>
        <p:spPr/>
        <p:txBody>
          <a:bodyPr/>
          <a:lstStyle/>
          <a:p>
            <a:fld id="{48726C58-B0B9-6A43-B3D3-01DFE822676D}" type="slidenum">
              <a:rPr lang="en-GB" smtClean="0"/>
              <a:t>39</a:t>
            </a:fld>
            <a:endParaRPr lang="en-GB"/>
          </a:p>
        </p:txBody>
      </p:sp>
    </p:spTree>
    <p:extLst>
      <p:ext uri="{BB962C8B-B14F-4D97-AF65-F5344CB8AC3E}">
        <p14:creationId xmlns:p14="http://schemas.microsoft.com/office/powerpoint/2010/main" val="88366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79454E-C262-BA42-B1E7-0E31312D9330}" type="slidenum">
              <a:rPr lang="en-US" smtClean="0"/>
              <a:pPr/>
              <a:t>4</a:t>
            </a:fld>
            <a:endParaRPr lang="en-US"/>
          </a:p>
        </p:txBody>
      </p:sp>
    </p:spTree>
    <p:extLst>
      <p:ext uri="{BB962C8B-B14F-4D97-AF65-F5344CB8AC3E}">
        <p14:creationId xmlns:p14="http://schemas.microsoft.com/office/powerpoint/2010/main" val="2418191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main things that we hope you can take away from this research is what we have learned about young people and how to engage them.</a:t>
            </a:r>
          </a:p>
          <a:p>
            <a:r>
              <a:rPr lang="en-GB" dirty="0"/>
              <a:t>Play YP voices.</a:t>
            </a:r>
          </a:p>
        </p:txBody>
      </p:sp>
      <p:sp>
        <p:nvSpPr>
          <p:cNvPr id="4" name="Slide Number Placeholder 3"/>
          <p:cNvSpPr>
            <a:spLocks noGrp="1"/>
          </p:cNvSpPr>
          <p:nvPr>
            <p:ph type="sldNum" sz="quarter" idx="5"/>
          </p:nvPr>
        </p:nvSpPr>
        <p:spPr/>
        <p:txBody>
          <a:bodyPr/>
          <a:lstStyle/>
          <a:p>
            <a:fld id="{48726C58-B0B9-6A43-B3D3-01DFE822676D}" type="slidenum">
              <a:rPr lang="en-GB" smtClean="0"/>
              <a:t>40</a:t>
            </a:fld>
            <a:endParaRPr lang="en-GB"/>
          </a:p>
        </p:txBody>
      </p:sp>
    </p:spTree>
    <p:extLst>
      <p:ext uri="{BB962C8B-B14F-4D97-AF65-F5344CB8AC3E}">
        <p14:creationId xmlns:p14="http://schemas.microsoft.com/office/powerpoint/2010/main" val="317053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was our challenge? What did we want to achieve and what were our objectives?</a:t>
            </a:r>
          </a:p>
        </p:txBody>
      </p:sp>
      <p:sp>
        <p:nvSpPr>
          <p:cNvPr id="4" name="Slide Number Placeholder 3"/>
          <p:cNvSpPr>
            <a:spLocks noGrp="1"/>
          </p:cNvSpPr>
          <p:nvPr>
            <p:ph type="sldNum" sz="quarter" idx="5"/>
          </p:nvPr>
        </p:nvSpPr>
        <p:spPr/>
        <p:txBody>
          <a:bodyPr/>
          <a:lstStyle/>
          <a:p>
            <a:fld id="{1379454E-C262-BA42-B1E7-0E31312D9330}" type="slidenum">
              <a:rPr lang="en-US" smtClean="0"/>
              <a:pPr/>
              <a:t>5</a:t>
            </a:fld>
            <a:endParaRPr lang="en-US"/>
          </a:p>
        </p:txBody>
      </p:sp>
    </p:spTree>
    <p:extLst>
      <p:ext uri="{BB962C8B-B14F-4D97-AF65-F5344CB8AC3E}">
        <p14:creationId xmlns:p14="http://schemas.microsoft.com/office/powerpoint/2010/main" val="138722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Basically, we wanted to understand the lives of young people aged 18-21 in Wrexham and how we could support their needs.</a:t>
            </a:r>
          </a:p>
          <a:p>
            <a:r>
              <a:rPr lang="en-US"/>
              <a:t>We wanted to understand what it is like to be a YP in Wrexham</a:t>
            </a:r>
          </a:p>
          <a:p>
            <a:r>
              <a:rPr lang="en-US"/>
              <a:t>We wanted to explore the challenges that YP might face</a:t>
            </a:r>
          </a:p>
          <a:p>
            <a:r>
              <a:rPr lang="en-US"/>
              <a:t>We wanted to understand how YP can be supported to reach their full potential</a:t>
            </a:r>
          </a:p>
          <a:p>
            <a:r>
              <a:rPr lang="en-US"/>
              <a:t>And we wanted to identify ways in which we- and you- can better engage with YP of Wrexham</a:t>
            </a:r>
          </a:p>
        </p:txBody>
      </p:sp>
      <p:sp>
        <p:nvSpPr>
          <p:cNvPr id="4" name="Slide Number Placeholder 3"/>
          <p:cNvSpPr>
            <a:spLocks noGrp="1"/>
          </p:cNvSpPr>
          <p:nvPr>
            <p:ph type="sldNum" sz="quarter" idx="5"/>
          </p:nvPr>
        </p:nvSpPr>
        <p:spPr/>
        <p:txBody>
          <a:bodyPr/>
          <a:lstStyle/>
          <a:p>
            <a:fld id="{1379454E-C262-BA42-B1E7-0E31312D9330}" type="slidenum">
              <a:rPr lang="en-US" smtClean="0"/>
              <a:pPr/>
              <a:t>6</a:t>
            </a:fld>
            <a:endParaRPr lang="en-US"/>
          </a:p>
        </p:txBody>
      </p:sp>
    </p:spTree>
    <p:extLst>
      <p:ext uri="{BB962C8B-B14F-4D97-AF65-F5344CB8AC3E}">
        <p14:creationId xmlns:p14="http://schemas.microsoft.com/office/powerpoint/2010/main" val="245789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briefly speak about the research phases- the full report details the methodology, the results with all the quantitative stats and the themes from the qualitative data. </a:t>
            </a:r>
          </a:p>
        </p:txBody>
      </p:sp>
      <p:sp>
        <p:nvSpPr>
          <p:cNvPr id="4" name="Slide Number Placeholder 3"/>
          <p:cNvSpPr>
            <a:spLocks noGrp="1"/>
          </p:cNvSpPr>
          <p:nvPr>
            <p:ph type="sldNum" sz="quarter" idx="5"/>
          </p:nvPr>
        </p:nvSpPr>
        <p:spPr/>
        <p:txBody>
          <a:bodyPr/>
          <a:lstStyle/>
          <a:p>
            <a:fld id="{1379454E-C262-BA42-B1E7-0E31312D9330}" type="slidenum">
              <a:rPr lang="en-US" smtClean="0"/>
              <a:pPr/>
              <a:t>7</a:t>
            </a:fld>
            <a:endParaRPr lang="en-US"/>
          </a:p>
        </p:txBody>
      </p:sp>
    </p:spTree>
    <p:extLst>
      <p:ext uri="{BB962C8B-B14F-4D97-AF65-F5344CB8AC3E}">
        <p14:creationId xmlns:p14="http://schemas.microsoft.com/office/powerpoint/2010/main" val="205872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time we carry out insight work into any human behaviour, we apply tried and tested methodology. Because of the nature of this research, we found that we needed to be flexible with our methods. There will now be a quick overview of each on of these 7 phases. </a:t>
            </a:r>
          </a:p>
        </p:txBody>
      </p:sp>
      <p:sp>
        <p:nvSpPr>
          <p:cNvPr id="4" name="Slide Number Placeholder 3"/>
          <p:cNvSpPr>
            <a:spLocks noGrp="1"/>
          </p:cNvSpPr>
          <p:nvPr>
            <p:ph type="sldNum" sz="quarter" idx="5"/>
          </p:nvPr>
        </p:nvSpPr>
        <p:spPr/>
        <p:txBody>
          <a:bodyPr/>
          <a:lstStyle/>
          <a:p>
            <a:fld id="{1379454E-C262-BA42-B1E7-0E31312D9330}" type="slidenum">
              <a:rPr lang="en-US" smtClean="0"/>
              <a:pPr/>
              <a:t>8</a:t>
            </a:fld>
            <a:endParaRPr lang="en-US"/>
          </a:p>
        </p:txBody>
      </p:sp>
    </p:spTree>
    <p:extLst>
      <p:ext uri="{BB962C8B-B14F-4D97-AF65-F5344CB8AC3E}">
        <p14:creationId xmlns:p14="http://schemas.microsoft.com/office/powerpoint/2010/main" val="393178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started with a large survey which we distributed widely. This allowed people to give their views anonymously and quickly. </a:t>
            </a:r>
          </a:p>
        </p:txBody>
      </p:sp>
      <p:sp>
        <p:nvSpPr>
          <p:cNvPr id="4" name="Slide Number Placeholder 3"/>
          <p:cNvSpPr>
            <a:spLocks noGrp="1"/>
          </p:cNvSpPr>
          <p:nvPr>
            <p:ph type="sldNum" sz="quarter" idx="5"/>
          </p:nvPr>
        </p:nvSpPr>
        <p:spPr/>
        <p:txBody>
          <a:bodyPr/>
          <a:lstStyle/>
          <a:p>
            <a:fld id="{1379454E-C262-BA42-B1E7-0E31312D9330}" type="slidenum">
              <a:rPr lang="en-US" smtClean="0"/>
              <a:pPr/>
              <a:t>9</a:t>
            </a:fld>
            <a:endParaRPr lang="en-US"/>
          </a:p>
        </p:txBody>
      </p:sp>
    </p:spTree>
    <p:extLst>
      <p:ext uri="{BB962C8B-B14F-4D97-AF65-F5344CB8AC3E}">
        <p14:creationId xmlns:p14="http://schemas.microsoft.com/office/powerpoint/2010/main" val="2908996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01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9C5B-D5C7-2CA2-C953-3978D43D2549}"/>
              </a:ext>
            </a:extLst>
          </p:cNvPr>
          <p:cNvSpPr>
            <a:spLocks noGrp="1"/>
          </p:cNvSpPr>
          <p:nvPr>
            <p:ph type="title"/>
          </p:nvPr>
        </p:nvSpPr>
        <p:spPr>
          <a:xfrm>
            <a:off x="1048266" y="892348"/>
            <a:ext cx="8652326" cy="1238078"/>
          </a:xfrm>
        </p:spPr>
        <p:txBody>
          <a:bodyPr>
            <a:normAutofit/>
          </a:bodyPr>
          <a:lstStyle>
            <a:lvl1pPr>
              <a:defRPr sz="3600">
                <a:solidFill>
                  <a:schemeClr val="accent4"/>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29D009D-C18D-6F28-BA01-52033E88892C}"/>
              </a:ext>
            </a:extLst>
          </p:cNvPr>
          <p:cNvSpPr>
            <a:spLocks noGrp="1"/>
          </p:cNvSpPr>
          <p:nvPr>
            <p:ph idx="1"/>
          </p:nvPr>
        </p:nvSpPr>
        <p:spPr>
          <a:xfrm>
            <a:off x="1048264" y="2005012"/>
            <a:ext cx="10097531" cy="3753237"/>
          </a:xfrm>
        </p:spPr>
        <p:txBody>
          <a:bodyPr/>
          <a:lstStyle>
            <a:lvl1pPr>
              <a:defRPr sz="2000"/>
            </a:lvl1pPr>
            <a:lvl2pPr>
              <a:defRPr sz="2000"/>
            </a:lvl2pPr>
            <a:lvl3pPr>
              <a:defRPr sz="1900"/>
            </a:lvl3pPr>
            <a:lvl5pPr>
              <a:defRPr sz="1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483FB7FA-DEE1-C3DD-B998-D76F959BD25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27092" y="321277"/>
            <a:ext cx="1982580" cy="1402658"/>
          </a:xfrm>
          <a:prstGeom prst="rect">
            <a:avLst/>
          </a:prstGeom>
        </p:spPr>
      </p:pic>
    </p:spTree>
    <p:extLst>
      <p:ext uri="{BB962C8B-B14F-4D97-AF65-F5344CB8AC3E}">
        <p14:creationId xmlns:p14="http://schemas.microsoft.com/office/powerpoint/2010/main" val="147211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7A2A-D9EF-4671-B73D-7F2619B7181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9683603-52F5-00B8-2692-98FE5DDEB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3CFFE6B-E68B-9721-555D-2504751C1E14}"/>
              </a:ext>
            </a:extLst>
          </p:cNvPr>
          <p:cNvSpPr>
            <a:spLocks noGrp="1"/>
          </p:cNvSpPr>
          <p:nvPr>
            <p:ph type="dt" sz="half" idx="10"/>
          </p:nvPr>
        </p:nvSpPr>
        <p:spPr/>
        <p:txBody>
          <a:bodyPr/>
          <a:lstStyle/>
          <a:p>
            <a:fld id="{AB78B1D2-F4B1-DF48-B3AB-9E3220DD5D56}" type="datetimeFigureOut">
              <a:rPr lang="en-GB" smtClean="0"/>
              <a:t>25/06/2026</a:t>
            </a:fld>
            <a:endParaRPr lang="en-GB"/>
          </a:p>
        </p:txBody>
      </p:sp>
      <p:sp>
        <p:nvSpPr>
          <p:cNvPr id="5" name="Footer Placeholder 4">
            <a:extLst>
              <a:ext uri="{FF2B5EF4-FFF2-40B4-BE49-F238E27FC236}">
                <a16:creationId xmlns:a16="http://schemas.microsoft.com/office/drawing/2014/main" id="{29B581A8-C100-A3CE-4096-DFE539214E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0CC86F-100D-40C3-144F-22D5D3394090}"/>
              </a:ext>
            </a:extLst>
          </p:cNvPr>
          <p:cNvSpPr>
            <a:spLocks noGrp="1"/>
          </p:cNvSpPr>
          <p:nvPr>
            <p:ph type="sldNum" sz="quarter" idx="12"/>
          </p:nvPr>
        </p:nvSpPr>
        <p:spPr/>
        <p:txBody>
          <a:bodyPr/>
          <a:lstStyle/>
          <a:p>
            <a:fld id="{A4E97402-9402-7849-B287-043DFF3DB713}" type="slidenum">
              <a:rPr lang="en-GB" smtClean="0"/>
              <a:t>‹#›</a:t>
            </a:fld>
            <a:endParaRPr lang="en-GB"/>
          </a:p>
        </p:txBody>
      </p:sp>
    </p:spTree>
    <p:extLst>
      <p:ext uri="{BB962C8B-B14F-4D97-AF65-F5344CB8AC3E}">
        <p14:creationId xmlns:p14="http://schemas.microsoft.com/office/powerpoint/2010/main" val="125244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43F1-1EB6-8BC5-7D88-690A4A24244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1EE0E9-F83C-B370-7430-84A1915A7EA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F1D4449-7B02-EFC6-F7D8-FC13103AD8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15EA179-699E-5923-76A9-78A0430077B6}"/>
              </a:ext>
            </a:extLst>
          </p:cNvPr>
          <p:cNvSpPr>
            <a:spLocks noGrp="1"/>
          </p:cNvSpPr>
          <p:nvPr>
            <p:ph type="dt" sz="half" idx="10"/>
          </p:nvPr>
        </p:nvSpPr>
        <p:spPr/>
        <p:txBody>
          <a:bodyPr/>
          <a:lstStyle/>
          <a:p>
            <a:fld id="{AB78B1D2-F4B1-DF48-B3AB-9E3220DD5D56}" type="datetimeFigureOut">
              <a:rPr lang="en-GB" smtClean="0"/>
              <a:t>25/06/2026</a:t>
            </a:fld>
            <a:endParaRPr lang="en-GB"/>
          </a:p>
        </p:txBody>
      </p:sp>
      <p:sp>
        <p:nvSpPr>
          <p:cNvPr id="6" name="Footer Placeholder 5">
            <a:extLst>
              <a:ext uri="{FF2B5EF4-FFF2-40B4-BE49-F238E27FC236}">
                <a16:creationId xmlns:a16="http://schemas.microsoft.com/office/drawing/2014/main" id="{6DA66ABB-A7E3-203D-83A7-488D05538B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60B1DA-95B9-561E-0748-9AFDE89FB71B}"/>
              </a:ext>
            </a:extLst>
          </p:cNvPr>
          <p:cNvSpPr>
            <a:spLocks noGrp="1"/>
          </p:cNvSpPr>
          <p:nvPr>
            <p:ph type="sldNum" sz="quarter" idx="12"/>
          </p:nvPr>
        </p:nvSpPr>
        <p:spPr/>
        <p:txBody>
          <a:bodyPr/>
          <a:lstStyle/>
          <a:p>
            <a:fld id="{A4E97402-9402-7849-B287-043DFF3DB713}" type="slidenum">
              <a:rPr lang="en-GB" smtClean="0"/>
              <a:t>‹#›</a:t>
            </a:fld>
            <a:endParaRPr lang="en-GB"/>
          </a:p>
        </p:txBody>
      </p:sp>
    </p:spTree>
    <p:extLst>
      <p:ext uri="{BB962C8B-B14F-4D97-AF65-F5344CB8AC3E}">
        <p14:creationId xmlns:p14="http://schemas.microsoft.com/office/powerpoint/2010/main" val="325218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ontent 01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9C5B-D5C7-2CA2-C953-3978D43D2549}"/>
              </a:ext>
            </a:extLst>
          </p:cNvPr>
          <p:cNvSpPr>
            <a:spLocks noGrp="1"/>
          </p:cNvSpPr>
          <p:nvPr>
            <p:ph type="title"/>
          </p:nvPr>
        </p:nvSpPr>
        <p:spPr>
          <a:xfrm>
            <a:off x="1048266" y="871328"/>
            <a:ext cx="8652326" cy="1238078"/>
          </a:xfrm>
        </p:spPr>
        <p:txBody>
          <a:bodyPr>
            <a:normAutofit/>
          </a:bodyPr>
          <a:lstStyle>
            <a:lvl1pPr>
              <a:defRPr sz="360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29D009D-C18D-6F28-BA01-52033E88892C}"/>
              </a:ext>
            </a:extLst>
          </p:cNvPr>
          <p:cNvSpPr>
            <a:spLocks noGrp="1"/>
          </p:cNvSpPr>
          <p:nvPr>
            <p:ph idx="1"/>
          </p:nvPr>
        </p:nvSpPr>
        <p:spPr>
          <a:xfrm>
            <a:off x="1048264" y="2005012"/>
            <a:ext cx="10097531" cy="3753237"/>
          </a:xfrm>
        </p:spPr>
        <p:txBody>
          <a:bodyPr/>
          <a:lstStyle>
            <a:lvl1pPr>
              <a:defRPr sz="2000">
                <a:solidFill>
                  <a:schemeClr val="bg1"/>
                </a:solidFill>
              </a:defRPr>
            </a:lvl1pPr>
            <a:lvl2pPr>
              <a:defRPr sz="2000">
                <a:solidFill>
                  <a:schemeClr val="bg1"/>
                </a:solidFill>
              </a:defRPr>
            </a:lvl2pPr>
            <a:lvl3pPr>
              <a:defRPr sz="1900">
                <a:solidFill>
                  <a:schemeClr val="bg1"/>
                </a:solidFill>
              </a:defRPr>
            </a:lvl3pPr>
            <a:lvl4pPr>
              <a:defRPr>
                <a:solidFill>
                  <a:schemeClr val="bg1"/>
                </a:solidFill>
              </a:defRPr>
            </a:lvl4pPr>
            <a:lvl5pPr>
              <a:defRPr sz="1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logo with a rainbow colored stripe on it&#10;&#10;Description automatically generated with medium confidence">
            <a:extLst>
              <a:ext uri="{FF2B5EF4-FFF2-40B4-BE49-F238E27FC236}">
                <a16:creationId xmlns:a16="http://schemas.microsoft.com/office/drawing/2014/main" id="{7600A617-EEC8-68F5-F2A5-0C9A2B0857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5913" y="321277"/>
            <a:ext cx="1984939" cy="1402658"/>
          </a:xfrm>
          <a:prstGeom prst="rect">
            <a:avLst/>
          </a:prstGeom>
        </p:spPr>
      </p:pic>
    </p:spTree>
    <p:extLst>
      <p:ext uri="{BB962C8B-B14F-4D97-AF65-F5344CB8AC3E}">
        <p14:creationId xmlns:p14="http://schemas.microsoft.com/office/powerpoint/2010/main" val="338727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to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p:nvPr>
        </p:nvSpPr>
        <p:spPr>
          <a:xfrm>
            <a:off x="1055688" y="3774990"/>
            <a:ext cx="10076138" cy="2150344"/>
          </a:xfrm>
        </p:spPr>
        <p:txBody>
          <a:bodyPr anchor="b" anchorCtr="0">
            <a:normAutofit/>
          </a:bodyPr>
          <a:lstStyle>
            <a:lvl1pPr algn="r">
              <a:defRPr sz="7500">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55688" y="5925334"/>
            <a:ext cx="10063162" cy="1166813"/>
          </a:xfrm>
        </p:spPr>
        <p:txBody>
          <a:bodyPr/>
          <a:lstStyle>
            <a:lvl1pPr marL="0" indent="0" algn="r">
              <a:spcBef>
                <a:spcPts val="0"/>
              </a:spcBef>
              <a:buNone/>
              <a:defRPr>
                <a:solidFill>
                  <a:schemeClr val="bg1"/>
                </a:solidFill>
              </a:defRPr>
            </a:lvl1pPr>
          </a:lstStyle>
          <a:p>
            <a:pPr lvl="0"/>
            <a:r>
              <a:rPr lang="en-GB"/>
              <a:t>Click to edit Master text styles</a:t>
            </a:r>
          </a:p>
        </p:txBody>
      </p:sp>
      <p:pic>
        <p:nvPicPr>
          <p:cNvPr id="3" name="Picture 2" descr="A logo with a rainbow colored stripe on it&#10;&#10;Description automatically generated with medium confidence">
            <a:extLst>
              <a:ext uri="{FF2B5EF4-FFF2-40B4-BE49-F238E27FC236}">
                <a16:creationId xmlns:a16="http://schemas.microsoft.com/office/drawing/2014/main" id="{F257DE12-4278-F0F7-38C4-1646D883E8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5913" y="321277"/>
            <a:ext cx="1984939" cy="1402658"/>
          </a:xfrm>
          <a:prstGeom prst="rect">
            <a:avLst/>
          </a:prstGeom>
        </p:spPr>
      </p:pic>
    </p:spTree>
    <p:extLst>
      <p:ext uri="{BB962C8B-B14F-4D97-AF65-F5344CB8AC3E}">
        <p14:creationId xmlns:p14="http://schemas.microsoft.com/office/powerpoint/2010/main" val="317601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tor Blue no log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p:nvPr>
        </p:nvSpPr>
        <p:spPr>
          <a:xfrm>
            <a:off x="1055688" y="3774990"/>
            <a:ext cx="10076138" cy="2150344"/>
          </a:xfrm>
        </p:spPr>
        <p:txBody>
          <a:bodyPr anchor="b" anchorCtr="0">
            <a:normAutofit/>
          </a:bodyPr>
          <a:lstStyle>
            <a:lvl1pPr algn="r">
              <a:defRPr sz="7500">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55688" y="5925334"/>
            <a:ext cx="10063162" cy="1166813"/>
          </a:xfrm>
        </p:spPr>
        <p:txBody>
          <a:bodyPr/>
          <a:lstStyle>
            <a:lvl1pPr marL="0" indent="0" algn="r">
              <a:spcBef>
                <a:spcPts val="0"/>
              </a:spcBef>
              <a:buNone/>
              <a:defRPr>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96403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tor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p:nvPr>
        </p:nvSpPr>
        <p:spPr>
          <a:xfrm>
            <a:off x="1064419" y="3762633"/>
            <a:ext cx="10076138" cy="2150344"/>
          </a:xfrm>
        </p:spPr>
        <p:txBody>
          <a:bodyPr anchor="b" anchorCtr="0">
            <a:normAutofit/>
          </a:bodyPr>
          <a:lstStyle>
            <a:lvl1pPr algn="r">
              <a:defRPr sz="6500">
                <a:solidFill>
                  <a:schemeClr val="tx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64419" y="5912977"/>
            <a:ext cx="10063162" cy="1166813"/>
          </a:xfrm>
        </p:spPr>
        <p:txBody>
          <a:bodyPr/>
          <a:lstStyle>
            <a:lvl1pPr marL="0" indent="0" algn="r">
              <a:spcBef>
                <a:spcPts val="0"/>
              </a:spcBef>
              <a:buNone/>
              <a:defRPr>
                <a:solidFill>
                  <a:schemeClr val="tx1"/>
                </a:solidFill>
              </a:defRPr>
            </a:lvl1pPr>
          </a:lstStyle>
          <a:p>
            <a:pPr lvl="0"/>
            <a:r>
              <a:rPr lang="en-GB"/>
              <a:t>Click to edit Master text styles</a:t>
            </a:r>
          </a:p>
        </p:txBody>
      </p:sp>
      <p:pic>
        <p:nvPicPr>
          <p:cNvPr id="3" name="Picture 2">
            <a:extLst>
              <a:ext uri="{FF2B5EF4-FFF2-40B4-BE49-F238E27FC236}">
                <a16:creationId xmlns:a16="http://schemas.microsoft.com/office/drawing/2014/main" id="{F03FF92E-DB79-21D8-5F3F-28967C8AA2D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27092" y="321277"/>
            <a:ext cx="1982580" cy="1402658"/>
          </a:xfrm>
          <a:prstGeom prst="rect">
            <a:avLst/>
          </a:prstGeom>
        </p:spPr>
      </p:pic>
    </p:spTree>
    <p:extLst>
      <p:ext uri="{BB962C8B-B14F-4D97-AF65-F5344CB8AC3E}">
        <p14:creationId xmlns:p14="http://schemas.microsoft.com/office/powerpoint/2010/main" val="305326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parator Whit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p:nvPr>
        </p:nvSpPr>
        <p:spPr>
          <a:xfrm>
            <a:off x="1064419" y="3762633"/>
            <a:ext cx="10076138" cy="2150344"/>
          </a:xfrm>
        </p:spPr>
        <p:txBody>
          <a:bodyPr anchor="b" anchorCtr="0">
            <a:normAutofit/>
          </a:bodyPr>
          <a:lstStyle>
            <a:lvl1pPr algn="r">
              <a:defRPr sz="6500">
                <a:solidFill>
                  <a:schemeClr val="tx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64419" y="5912977"/>
            <a:ext cx="10063162" cy="1166813"/>
          </a:xfrm>
        </p:spPr>
        <p:txBody>
          <a:bodyPr/>
          <a:lstStyle>
            <a:lvl1pPr marL="0" indent="0" algn="r">
              <a:spcBef>
                <a:spcPts val="0"/>
              </a:spcBef>
              <a:buNone/>
              <a:defRPr>
                <a:solidFill>
                  <a:schemeClr val="tx1"/>
                </a:solidFill>
              </a:defRPr>
            </a:lvl1pPr>
          </a:lstStyle>
          <a:p>
            <a:pPr lvl="0"/>
            <a:r>
              <a:rPr lang="en-GB"/>
              <a:t>Click to edit Master text styles</a:t>
            </a:r>
          </a:p>
        </p:txBody>
      </p:sp>
      <p:pic>
        <p:nvPicPr>
          <p:cNvPr id="3" name="Picture 2">
            <a:extLst>
              <a:ext uri="{FF2B5EF4-FFF2-40B4-BE49-F238E27FC236}">
                <a16:creationId xmlns:a16="http://schemas.microsoft.com/office/drawing/2014/main" id="{F03FF92E-DB79-21D8-5F3F-28967C8AA2D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27092" y="321277"/>
            <a:ext cx="1982580" cy="1402658"/>
          </a:xfrm>
          <a:prstGeom prst="rect">
            <a:avLst/>
          </a:prstGeom>
        </p:spPr>
      </p:pic>
    </p:spTree>
    <p:extLst>
      <p:ext uri="{BB962C8B-B14F-4D97-AF65-F5344CB8AC3E}">
        <p14:creationId xmlns:p14="http://schemas.microsoft.com/office/powerpoint/2010/main" val="343731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parato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p:nvPr>
        </p:nvSpPr>
        <p:spPr>
          <a:xfrm>
            <a:off x="1064419" y="3762633"/>
            <a:ext cx="10076138" cy="2150344"/>
          </a:xfrm>
        </p:spPr>
        <p:txBody>
          <a:bodyPr anchor="b" anchorCtr="0">
            <a:normAutofit/>
          </a:bodyPr>
          <a:lstStyle>
            <a:lvl1pPr algn="r">
              <a:defRPr sz="6500">
                <a:solidFill>
                  <a:schemeClr val="bg1"/>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64419" y="5912977"/>
            <a:ext cx="10063162" cy="1166813"/>
          </a:xfrm>
        </p:spPr>
        <p:txBody>
          <a:bodyPr/>
          <a:lstStyle>
            <a:lvl1pPr marL="0" indent="0" algn="r">
              <a:spcBef>
                <a:spcPts val="0"/>
              </a:spcBef>
              <a:buNone/>
              <a:defRPr>
                <a:solidFill>
                  <a:schemeClr val="bg1"/>
                </a:solidFill>
              </a:defRPr>
            </a:lvl1pPr>
          </a:lstStyle>
          <a:p>
            <a:pPr lvl="0"/>
            <a:r>
              <a:rPr lang="en-GB"/>
              <a:t>Click to edit Master text styles</a:t>
            </a:r>
          </a:p>
        </p:txBody>
      </p:sp>
      <p:pic>
        <p:nvPicPr>
          <p:cNvPr id="5" name="Picture 4" descr="A logo with a rainbow colored stripe on it&#10;&#10;Description automatically generated with medium confidence">
            <a:extLst>
              <a:ext uri="{FF2B5EF4-FFF2-40B4-BE49-F238E27FC236}">
                <a16:creationId xmlns:a16="http://schemas.microsoft.com/office/drawing/2014/main" id="{973AFC6B-4B03-FAF3-5069-395C82DF1E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5913" y="321277"/>
            <a:ext cx="1984939" cy="1402658"/>
          </a:xfrm>
          <a:prstGeom prst="rect">
            <a:avLst/>
          </a:prstGeom>
        </p:spPr>
      </p:pic>
    </p:spTree>
    <p:extLst>
      <p:ext uri="{BB962C8B-B14F-4D97-AF65-F5344CB8AC3E}">
        <p14:creationId xmlns:p14="http://schemas.microsoft.com/office/powerpoint/2010/main" val="139720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parator Whit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hasCustomPrompt="1"/>
          </p:nvPr>
        </p:nvSpPr>
        <p:spPr>
          <a:xfrm>
            <a:off x="1051443" y="648763"/>
            <a:ext cx="7956633" cy="2150344"/>
          </a:xfrm>
        </p:spPr>
        <p:txBody>
          <a:bodyPr anchor="t" anchorCtr="0">
            <a:normAutofit/>
          </a:bodyPr>
          <a:lstStyle>
            <a:lvl1pPr algn="l">
              <a:defRPr sz="6000">
                <a:solidFill>
                  <a:schemeClr val="tx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t>Click to edit Master title style</a:t>
            </a:r>
            <a:br>
              <a:rPr lang="en-GB"/>
            </a:b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51443" y="1501509"/>
            <a:ext cx="10063162" cy="1166813"/>
          </a:xfrm>
        </p:spPr>
        <p:txBody>
          <a:bodyPr/>
          <a:lstStyle>
            <a:lvl1pPr marL="0" indent="0" algn="l">
              <a:spcBef>
                <a:spcPts val="0"/>
              </a:spcBef>
              <a:buNone/>
              <a:defRPr>
                <a:solidFill>
                  <a:schemeClr val="tx1"/>
                </a:solidFill>
              </a:defRPr>
            </a:lvl1pPr>
          </a:lstStyle>
          <a:p>
            <a:pPr lvl="0"/>
            <a:r>
              <a:rPr lang="en-GB"/>
              <a:t>Click to edit Master text styles</a:t>
            </a:r>
          </a:p>
        </p:txBody>
      </p:sp>
      <p:pic>
        <p:nvPicPr>
          <p:cNvPr id="3" name="Picture 2">
            <a:extLst>
              <a:ext uri="{FF2B5EF4-FFF2-40B4-BE49-F238E27FC236}">
                <a16:creationId xmlns:a16="http://schemas.microsoft.com/office/drawing/2014/main" id="{F03FF92E-DB79-21D8-5F3F-28967C8AA2D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627092" y="321277"/>
            <a:ext cx="1982580" cy="1402658"/>
          </a:xfrm>
          <a:prstGeom prst="rect">
            <a:avLst/>
          </a:prstGeom>
        </p:spPr>
      </p:pic>
    </p:spTree>
    <p:extLst>
      <p:ext uri="{BB962C8B-B14F-4D97-AF65-F5344CB8AC3E}">
        <p14:creationId xmlns:p14="http://schemas.microsoft.com/office/powerpoint/2010/main" val="22187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parator Blu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3ED6-28DE-7F7B-DEAC-2CB8F7C579FE}"/>
              </a:ext>
            </a:extLst>
          </p:cNvPr>
          <p:cNvSpPr>
            <a:spLocks noGrp="1"/>
          </p:cNvSpPr>
          <p:nvPr>
            <p:ph type="ctrTitle" hasCustomPrompt="1"/>
          </p:nvPr>
        </p:nvSpPr>
        <p:spPr>
          <a:xfrm>
            <a:off x="1051443" y="648763"/>
            <a:ext cx="7956633" cy="2150344"/>
          </a:xfrm>
        </p:spPr>
        <p:txBody>
          <a:bodyPr anchor="t" anchorCtr="0">
            <a:normAutofit/>
          </a:bodyPr>
          <a:lstStyle>
            <a:lvl1pPr algn="l">
              <a:defRPr sz="60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t>Click to edit Master title style</a:t>
            </a:r>
            <a:br>
              <a:rPr lang="en-GB"/>
            </a:br>
            <a:endParaRPr lang="en-US"/>
          </a:p>
        </p:txBody>
      </p:sp>
      <p:sp>
        <p:nvSpPr>
          <p:cNvPr id="4" name="Text Placeholder 3">
            <a:extLst>
              <a:ext uri="{FF2B5EF4-FFF2-40B4-BE49-F238E27FC236}">
                <a16:creationId xmlns:a16="http://schemas.microsoft.com/office/drawing/2014/main" id="{486EE09E-083D-8A3E-CDBC-CD3C234EAEFB}"/>
              </a:ext>
            </a:extLst>
          </p:cNvPr>
          <p:cNvSpPr>
            <a:spLocks noGrp="1"/>
          </p:cNvSpPr>
          <p:nvPr>
            <p:ph type="body" sz="quarter" idx="10"/>
          </p:nvPr>
        </p:nvSpPr>
        <p:spPr>
          <a:xfrm>
            <a:off x="1051443" y="1501509"/>
            <a:ext cx="10063162" cy="1166813"/>
          </a:xfrm>
        </p:spPr>
        <p:txBody>
          <a:bodyPr/>
          <a:lstStyle>
            <a:lvl1pPr marL="0" indent="0" algn="l">
              <a:spcBef>
                <a:spcPts val="0"/>
              </a:spcBef>
              <a:buNone/>
              <a:defRPr>
                <a:solidFill>
                  <a:schemeClr val="bg1"/>
                </a:solidFill>
              </a:defRPr>
            </a:lvl1pPr>
          </a:lstStyle>
          <a:p>
            <a:pPr lvl="0"/>
            <a:r>
              <a:rPr lang="en-GB"/>
              <a:t>Click to edit Master text styles</a:t>
            </a:r>
          </a:p>
        </p:txBody>
      </p:sp>
      <p:pic>
        <p:nvPicPr>
          <p:cNvPr id="5" name="Picture 4" descr="A logo with a rainbow colored stripe on it&#10;&#10;Description automatically generated with medium confidence">
            <a:extLst>
              <a:ext uri="{FF2B5EF4-FFF2-40B4-BE49-F238E27FC236}">
                <a16:creationId xmlns:a16="http://schemas.microsoft.com/office/drawing/2014/main" id="{94AAFC3C-2293-AE51-842D-5BDFE562D0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5913" y="321277"/>
            <a:ext cx="1984939" cy="1402658"/>
          </a:xfrm>
          <a:prstGeom prst="rect">
            <a:avLst/>
          </a:prstGeom>
        </p:spPr>
      </p:pic>
    </p:spTree>
    <p:extLst>
      <p:ext uri="{BB962C8B-B14F-4D97-AF65-F5344CB8AC3E}">
        <p14:creationId xmlns:p14="http://schemas.microsoft.com/office/powerpoint/2010/main" val="358747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3F5B4-2F07-BD95-79AF-5CFDB5D5FED7}"/>
              </a:ext>
            </a:extLst>
          </p:cNvPr>
          <p:cNvSpPr>
            <a:spLocks noGrp="1"/>
          </p:cNvSpPr>
          <p:nvPr>
            <p:ph type="title"/>
          </p:nvPr>
        </p:nvSpPr>
        <p:spPr>
          <a:xfrm>
            <a:off x="1048265" y="587548"/>
            <a:ext cx="8688859" cy="1238078"/>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B87ABA-E073-4C11-776A-F5BD5BF4E70D}"/>
              </a:ext>
            </a:extLst>
          </p:cNvPr>
          <p:cNvSpPr>
            <a:spLocks noGrp="1"/>
          </p:cNvSpPr>
          <p:nvPr>
            <p:ph type="body" idx="1"/>
          </p:nvPr>
        </p:nvSpPr>
        <p:spPr>
          <a:xfrm>
            <a:off x="1048265" y="2005012"/>
            <a:ext cx="936891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5256663"/>
      </p:ext>
    </p:extLst>
  </p:cSld>
  <p:clrMap bg1="lt1" tx1="dk1" bg2="lt2" tx2="dk2" accent1="accent1" accent2="accent2" accent3="accent3" accent4="accent4" accent5="accent5" accent6="accent6" hlink="hlink" folHlink="folHlink"/>
  <p:sldLayoutIdLst>
    <p:sldLayoutId id="2147483657" r:id="rId1"/>
    <p:sldLayoutId id="2147483673" r:id="rId2"/>
    <p:sldLayoutId id="2147483656" r:id="rId3"/>
    <p:sldLayoutId id="2147483674" r:id="rId4"/>
    <p:sldLayoutId id="2147483672" r:id="rId5"/>
    <p:sldLayoutId id="2147483675" r:id="rId6"/>
    <p:sldLayoutId id="2147483679" r:id="rId7"/>
    <p:sldLayoutId id="2147483676" r:id="rId8"/>
    <p:sldLayoutId id="2147483680" r:id="rId9"/>
    <p:sldLayoutId id="2147483677" r:id="rId10"/>
    <p:sldLayoutId id="2147483678" r:id="rId11"/>
  </p:sldLayoutIdLst>
  <p:txStyles>
    <p:titleStyle>
      <a:lvl1pPr algn="l" defTabSz="914400" rtl="0" eaLnBrk="1" latinLnBrk="0" hangingPunct="1">
        <a:lnSpc>
          <a:spcPct val="90000"/>
        </a:lnSpc>
        <a:spcBef>
          <a:spcPct val="0"/>
        </a:spcBef>
        <a:buNone/>
        <a:defRPr sz="4400" b="1" i="0" kern="1200">
          <a:solidFill>
            <a:schemeClr val="tx1"/>
          </a:solidFill>
          <a:latin typeface="Aesthet Nova" pitchFamily="2" charset="77"/>
          <a:ea typeface="+mj-ea"/>
          <a:cs typeface="+mj-cs"/>
        </a:defRPr>
      </a:lvl1pPr>
    </p:titleStyle>
    <p:bodyStyle>
      <a:lvl1pPr marL="228600" indent="-228600" algn="l" defTabSz="914400" rtl="0" eaLnBrk="1" latinLnBrk="0" hangingPunct="1">
        <a:lnSpc>
          <a:spcPct val="114000"/>
        </a:lnSpc>
        <a:spcBef>
          <a:spcPts val="1000"/>
        </a:spcBef>
        <a:spcAft>
          <a:spcPts val="400"/>
        </a:spcAft>
        <a:buFont typeface="Arial" panose="020B0604020202020204" pitchFamily="34" charset="0"/>
        <a:buChar char="•"/>
        <a:defRPr sz="2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1pPr>
      <a:lvl2pPr marL="685800" indent="-228600" algn="l" defTabSz="914400" rtl="0" eaLnBrk="1" latinLnBrk="0" hangingPunct="1">
        <a:lnSpc>
          <a:spcPct val="114000"/>
        </a:lnSpc>
        <a:spcBef>
          <a:spcPts val="500"/>
        </a:spcBef>
        <a:spcAft>
          <a:spcPts val="400"/>
        </a:spcAft>
        <a:buFont typeface="Arial" panose="020B0604020202020204" pitchFamily="34" charset="0"/>
        <a:buChar char="•"/>
        <a:defRPr sz="24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2pPr>
      <a:lvl3pPr marL="1143000" indent="-228600" algn="l" defTabSz="914400" rtl="0" eaLnBrk="1" latinLnBrk="0" hangingPunct="1">
        <a:lnSpc>
          <a:spcPct val="114000"/>
        </a:lnSpc>
        <a:spcBef>
          <a:spcPts val="500"/>
        </a:spcBef>
        <a:spcAft>
          <a:spcPts val="400"/>
        </a:spcAft>
        <a:buFont typeface="Arial" panose="020B0604020202020204" pitchFamily="34" charset="0"/>
        <a:buChar char="•"/>
        <a:defRPr sz="20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3pPr>
      <a:lvl4pPr marL="1600200" indent="-228600" algn="l" defTabSz="914400" rtl="0" eaLnBrk="1" latinLnBrk="0" hangingPunct="1">
        <a:lnSpc>
          <a:spcPct val="114000"/>
        </a:lnSpc>
        <a:spcBef>
          <a:spcPts val="500"/>
        </a:spcBef>
        <a:spcAft>
          <a:spcPts val="400"/>
        </a:spcAft>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4pPr>
      <a:lvl5pPr marL="2057400" indent="-228600" algn="l" defTabSz="914400" rtl="0" eaLnBrk="1" latinLnBrk="0" hangingPunct="1">
        <a:lnSpc>
          <a:spcPct val="114000"/>
        </a:lnSpc>
        <a:spcBef>
          <a:spcPts val="500"/>
        </a:spcBef>
        <a:spcAft>
          <a:spcPts val="400"/>
        </a:spcAft>
        <a:buFont typeface="Arial" panose="020B0604020202020204" pitchFamily="34" charset="0"/>
        <a:buChar char="•"/>
        <a:defRPr sz="1800" kern="1200">
          <a:solidFill>
            <a:schemeClr val="tx1"/>
          </a:solidFill>
          <a:latin typeface="Aktiv Grotesk" panose="020B0504020202020204" pitchFamily="34" charset="0"/>
          <a:ea typeface="Aktiv Grotesk" panose="020B0504020202020204" pitchFamily="34" charset="0"/>
          <a:cs typeface="Aktiv Grotesk"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14/relationships/chartEx" Target="../charts/chartEx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570C668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7_785AE1AC.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3_4D43E28D.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18/10/relationships/comments" Target="../comments/modernComment_118_2501CB95.xml"/><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0.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26_84056521.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 Type="http://schemas.microsoft.com/office/2018/10/relationships/comments" Target="../comments/modernComment_136_8DB27F7D.xml"/><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notesSlide" Target="../notesSlides/notesSlide22.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2E_761B6C1B.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3" Type="http://schemas.openxmlformats.org/officeDocument/2006/relationships/image" Target="../media/image81.jpeg"/><Relationship Id="rId18" Type="http://schemas.openxmlformats.org/officeDocument/2006/relationships/image" Target="../media/image86.jpeg"/><Relationship Id="rId26" Type="http://schemas.openxmlformats.org/officeDocument/2006/relationships/image" Target="../media/image94.jpeg"/><Relationship Id="rId39" Type="http://schemas.openxmlformats.org/officeDocument/2006/relationships/image" Target="../media/image107.jpeg"/><Relationship Id="rId21" Type="http://schemas.openxmlformats.org/officeDocument/2006/relationships/image" Target="../media/image89.jpeg"/><Relationship Id="rId34" Type="http://schemas.openxmlformats.org/officeDocument/2006/relationships/image" Target="../media/image102.jpeg"/><Relationship Id="rId42" Type="http://schemas.openxmlformats.org/officeDocument/2006/relationships/image" Target="../media/image110.jpeg"/><Relationship Id="rId47" Type="http://schemas.openxmlformats.org/officeDocument/2006/relationships/image" Target="../media/image115.jpeg"/><Relationship Id="rId7" Type="http://schemas.openxmlformats.org/officeDocument/2006/relationships/image" Target="../media/image75.jpeg"/><Relationship Id="rId2" Type="http://schemas.openxmlformats.org/officeDocument/2006/relationships/notesSlide" Target="../notesSlides/notesSlide26.xml"/><Relationship Id="rId16" Type="http://schemas.openxmlformats.org/officeDocument/2006/relationships/image" Target="../media/image84.jpeg"/><Relationship Id="rId29" Type="http://schemas.openxmlformats.org/officeDocument/2006/relationships/image" Target="../media/image97.jpeg"/><Relationship Id="rId1" Type="http://schemas.openxmlformats.org/officeDocument/2006/relationships/slideLayout" Target="../slideLayouts/slideLayout4.xml"/><Relationship Id="rId6" Type="http://schemas.openxmlformats.org/officeDocument/2006/relationships/image" Target="../media/image74.jpeg"/><Relationship Id="rId11" Type="http://schemas.openxmlformats.org/officeDocument/2006/relationships/image" Target="../media/image79.jpeg"/><Relationship Id="rId24" Type="http://schemas.openxmlformats.org/officeDocument/2006/relationships/image" Target="../media/image92.jpeg"/><Relationship Id="rId32" Type="http://schemas.openxmlformats.org/officeDocument/2006/relationships/image" Target="../media/image100.jpeg"/><Relationship Id="rId37" Type="http://schemas.openxmlformats.org/officeDocument/2006/relationships/image" Target="../media/image105.jpeg"/><Relationship Id="rId40" Type="http://schemas.openxmlformats.org/officeDocument/2006/relationships/image" Target="../media/image108.jpeg"/><Relationship Id="rId45" Type="http://schemas.openxmlformats.org/officeDocument/2006/relationships/image" Target="../media/image113.jpeg"/><Relationship Id="rId5" Type="http://schemas.openxmlformats.org/officeDocument/2006/relationships/image" Target="../media/image73.jpeg"/><Relationship Id="rId15" Type="http://schemas.openxmlformats.org/officeDocument/2006/relationships/image" Target="../media/image83.jpeg"/><Relationship Id="rId23" Type="http://schemas.openxmlformats.org/officeDocument/2006/relationships/image" Target="../media/image91.jpeg"/><Relationship Id="rId28" Type="http://schemas.openxmlformats.org/officeDocument/2006/relationships/image" Target="../media/image96.jpeg"/><Relationship Id="rId36" Type="http://schemas.openxmlformats.org/officeDocument/2006/relationships/image" Target="../media/image104.jpeg"/><Relationship Id="rId10" Type="http://schemas.openxmlformats.org/officeDocument/2006/relationships/image" Target="../media/image78.jpeg"/><Relationship Id="rId19" Type="http://schemas.openxmlformats.org/officeDocument/2006/relationships/image" Target="../media/image87.jpeg"/><Relationship Id="rId31" Type="http://schemas.openxmlformats.org/officeDocument/2006/relationships/image" Target="../media/image99.jpeg"/><Relationship Id="rId44" Type="http://schemas.openxmlformats.org/officeDocument/2006/relationships/image" Target="../media/image112.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jpeg"/><Relationship Id="rId22" Type="http://schemas.openxmlformats.org/officeDocument/2006/relationships/image" Target="../media/image90.jpeg"/><Relationship Id="rId27" Type="http://schemas.openxmlformats.org/officeDocument/2006/relationships/image" Target="../media/image95.jpeg"/><Relationship Id="rId30" Type="http://schemas.openxmlformats.org/officeDocument/2006/relationships/image" Target="../media/image98.jpeg"/><Relationship Id="rId35" Type="http://schemas.openxmlformats.org/officeDocument/2006/relationships/image" Target="../media/image103.jpeg"/><Relationship Id="rId43" Type="http://schemas.openxmlformats.org/officeDocument/2006/relationships/image" Target="../media/image111.jpeg"/><Relationship Id="rId8" Type="http://schemas.openxmlformats.org/officeDocument/2006/relationships/image" Target="../media/image76.jpeg"/><Relationship Id="rId3" Type="http://schemas.openxmlformats.org/officeDocument/2006/relationships/image" Target="../media/image71.jpeg"/><Relationship Id="rId12" Type="http://schemas.openxmlformats.org/officeDocument/2006/relationships/image" Target="../media/image80.jpeg"/><Relationship Id="rId17" Type="http://schemas.openxmlformats.org/officeDocument/2006/relationships/image" Target="../media/image85.jpeg"/><Relationship Id="rId25" Type="http://schemas.openxmlformats.org/officeDocument/2006/relationships/image" Target="../media/image93.jpeg"/><Relationship Id="rId33" Type="http://schemas.openxmlformats.org/officeDocument/2006/relationships/image" Target="../media/image101.jpeg"/><Relationship Id="rId38" Type="http://schemas.openxmlformats.org/officeDocument/2006/relationships/image" Target="../media/image106.jpeg"/><Relationship Id="rId46" Type="http://schemas.openxmlformats.org/officeDocument/2006/relationships/image" Target="../media/image114.jpeg"/><Relationship Id="rId20" Type="http://schemas.openxmlformats.org/officeDocument/2006/relationships/image" Target="../media/image88.jpeg"/><Relationship Id="rId41" Type="http://schemas.openxmlformats.org/officeDocument/2006/relationships/image" Target="../media/image10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6.jpeg"/><Relationship Id="rId5" Type="http://schemas.microsoft.com/office/2018/10/relationships/comments" Target="../comments/modernComment_12B_418F6C43.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11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11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30.jpeg"/><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9.png"/><Relationship Id="rId5" Type="http://schemas.openxmlformats.org/officeDocument/2006/relationships/image" Target="../media/image119.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37_2749BD30.xm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3" Type="http://schemas.microsoft.com/office/2018/10/relationships/comments" Target="../comments/modernComment_149_F846B5ED.xm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1D_222EA98.xm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7.png"/><Relationship Id="rId5" Type="http://schemas.microsoft.com/office/2018/10/relationships/comments" Target="../comments/modernComment_12D_2AA69B1C.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DCB1-425E-4D46-C454-1D230E811D8B}"/>
              </a:ext>
            </a:extLst>
          </p:cNvPr>
          <p:cNvSpPr>
            <a:spLocks noGrp="1"/>
          </p:cNvSpPr>
          <p:nvPr>
            <p:ph type="ctrTitle"/>
          </p:nvPr>
        </p:nvSpPr>
        <p:spPr>
          <a:xfrm>
            <a:off x="1055688" y="2663915"/>
            <a:ext cx="10076138" cy="2150344"/>
          </a:xfrm>
        </p:spPr>
        <p:txBody>
          <a:bodyPr/>
          <a:lstStyle/>
          <a:p>
            <a:r>
              <a:rPr lang="en-US">
                <a:solidFill>
                  <a:schemeClr val="accent5"/>
                </a:solidFill>
              </a:rPr>
              <a:t>Young</a:t>
            </a:r>
            <a:r>
              <a:rPr lang="en-US"/>
              <a:t> </a:t>
            </a:r>
            <a:r>
              <a:rPr lang="en-US">
                <a:solidFill>
                  <a:schemeClr val="accent1"/>
                </a:solidFill>
              </a:rPr>
              <a:t>people</a:t>
            </a:r>
            <a:r>
              <a:rPr lang="en-US"/>
              <a:t> </a:t>
            </a:r>
            <a:r>
              <a:rPr lang="en-US">
                <a:solidFill>
                  <a:schemeClr val="tx2"/>
                </a:solidFill>
              </a:rPr>
              <a:t>research</a:t>
            </a:r>
          </a:p>
        </p:txBody>
      </p:sp>
      <p:sp>
        <p:nvSpPr>
          <p:cNvPr id="3" name="Text Placeholder 2">
            <a:extLst>
              <a:ext uri="{FF2B5EF4-FFF2-40B4-BE49-F238E27FC236}">
                <a16:creationId xmlns:a16="http://schemas.microsoft.com/office/drawing/2014/main" id="{040C8C80-4092-AE7C-75AE-86FD4D91C6F2}"/>
              </a:ext>
            </a:extLst>
          </p:cNvPr>
          <p:cNvSpPr>
            <a:spLocks noGrp="1"/>
          </p:cNvSpPr>
          <p:nvPr>
            <p:ph type="body" sz="quarter" idx="10"/>
          </p:nvPr>
        </p:nvSpPr>
        <p:spPr>
          <a:xfrm>
            <a:off x="1055688" y="4814259"/>
            <a:ext cx="10063162" cy="1166813"/>
          </a:xfrm>
        </p:spPr>
        <p:txBody>
          <a:bodyPr/>
          <a:lstStyle/>
          <a:p>
            <a:r>
              <a:rPr lang="en-US"/>
              <a:t>Findings and recommendations</a:t>
            </a:r>
          </a:p>
        </p:txBody>
      </p:sp>
      <p:pic>
        <p:nvPicPr>
          <p:cNvPr id="5" name="Picture 4" descr="A logo with a rainbow colored stripe on it&#10;&#10;Description automatically generated with medium confidence">
            <a:extLst>
              <a:ext uri="{FF2B5EF4-FFF2-40B4-BE49-F238E27FC236}">
                <a16:creationId xmlns:a16="http://schemas.microsoft.com/office/drawing/2014/main" id="{3094CCF7-316D-0F50-19BF-0DE908DFD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6160" y="377847"/>
            <a:ext cx="4763581" cy="3366188"/>
          </a:xfrm>
          <a:prstGeom prst="rect">
            <a:avLst/>
          </a:prstGeom>
        </p:spPr>
      </p:pic>
      <p:pic>
        <p:nvPicPr>
          <p:cNvPr id="6" name="Picture 5" descr="A black and white logo&#10;&#10;Description automatically generated">
            <a:extLst>
              <a:ext uri="{FF2B5EF4-FFF2-40B4-BE49-F238E27FC236}">
                <a16:creationId xmlns:a16="http://schemas.microsoft.com/office/drawing/2014/main" id="{F42A3BBE-CFD5-609B-CD22-35861BE97660}"/>
              </a:ext>
            </a:extLst>
          </p:cNvPr>
          <p:cNvPicPr>
            <a:picLocks noChangeAspect="1"/>
          </p:cNvPicPr>
          <p:nvPr/>
        </p:nvPicPr>
        <p:blipFill>
          <a:blip r:embed="rId4"/>
          <a:stretch>
            <a:fillRect/>
          </a:stretch>
        </p:blipFill>
        <p:spPr>
          <a:xfrm>
            <a:off x="409724" y="399653"/>
            <a:ext cx="3841071" cy="480832"/>
          </a:xfrm>
          <a:prstGeom prst="rect">
            <a:avLst/>
          </a:prstGeom>
        </p:spPr>
      </p:pic>
      <p:pic>
        <p:nvPicPr>
          <p:cNvPr id="8" name="Picture 7" descr="A pink circle with white text&#10;&#10;Description automatically generated">
            <a:extLst>
              <a:ext uri="{FF2B5EF4-FFF2-40B4-BE49-F238E27FC236}">
                <a16:creationId xmlns:a16="http://schemas.microsoft.com/office/drawing/2014/main" id="{9A7E2D66-22DC-6AAD-82B4-C322A14B0679}"/>
              </a:ext>
            </a:extLst>
          </p:cNvPr>
          <p:cNvPicPr>
            <a:picLocks noChangeAspect="1"/>
          </p:cNvPicPr>
          <p:nvPr/>
        </p:nvPicPr>
        <p:blipFill>
          <a:blip r:embed="rId5"/>
          <a:stretch>
            <a:fillRect/>
          </a:stretch>
        </p:blipFill>
        <p:spPr>
          <a:xfrm>
            <a:off x="7786821" y="5794896"/>
            <a:ext cx="829459" cy="829459"/>
          </a:xfrm>
          <a:prstGeom prst="rect">
            <a:avLst/>
          </a:prstGeom>
        </p:spPr>
      </p:pic>
      <p:grpSp>
        <p:nvGrpSpPr>
          <p:cNvPr id="15" name="Group 14">
            <a:extLst>
              <a:ext uri="{FF2B5EF4-FFF2-40B4-BE49-F238E27FC236}">
                <a16:creationId xmlns:a16="http://schemas.microsoft.com/office/drawing/2014/main" id="{73A3508A-E597-FB13-2243-AE32EB6166DB}"/>
              </a:ext>
            </a:extLst>
          </p:cNvPr>
          <p:cNvGrpSpPr/>
          <p:nvPr/>
        </p:nvGrpSpPr>
        <p:grpSpPr>
          <a:xfrm>
            <a:off x="8706290" y="5686679"/>
            <a:ext cx="2723194" cy="976246"/>
            <a:chOff x="830415" y="4774319"/>
            <a:chExt cx="5063454" cy="1815213"/>
          </a:xfrm>
        </p:grpSpPr>
        <p:pic>
          <p:nvPicPr>
            <p:cNvPr id="13" name="Picture 12" descr="A black background with white text&#10;&#10;Description automatically generated">
              <a:extLst>
                <a:ext uri="{FF2B5EF4-FFF2-40B4-BE49-F238E27FC236}">
                  <a16:creationId xmlns:a16="http://schemas.microsoft.com/office/drawing/2014/main" id="{E12191BD-61F7-2323-0BDF-35A4305FB7D3}"/>
                </a:ext>
              </a:extLst>
            </p:cNvPr>
            <p:cNvPicPr>
              <a:picLocks noChangeAspect="1"/>
            </p:cNvPicPr>
            <p:nvPr/>
          </p:nvPicPr>
          <p:blipFill>
            <a:blip r:embed="rId6"/>
            <a:stretch>
              <a:fillRect/>
            </a:stretch>
          </p:blipFill>
          <p:spPr>
            <a:xfrm>
              <a:off x="830415" y="4774319"/>
              <a:ext cx="2768200" cy="1815213"/>
            </a:xfrm>
            <a:prstGeom prst="rect">
              <a:avLst/>
            </a:prstGeom>
          </p:spPr>
        </p:pic>
        <p:pic>
          <p:nvPicPr>
            <p:cNvPr id="14" name="Picture 13">
              <a:extLst>
                <a:ext uri="{FF2B5EF4-FFF2-40B4-BE49-F238E27FC236}">
                  <a16:creationId xmlns:a16="http://schemas.microsoft.com/office/drawing/2014/main" id="{8E442B48-AC35-00EB-B286-9FCF8B2585CF}"/>
                </a:ext>
              </a:extLst>
            </p:cNvPr>
            <p:cNvPicPr>
              <a:picLocks noChangeAspect="1"/>
            </p:cNvPicPr>
            <p:nvPr/>
          </p:nvPicPr>
          <p:blipFill>
            <a:blip r:embed="rId7"/>
            <a:srcRect/>
            <a:stretch/>
          </p:blipFill>
          <p:spPr>
            <a:xfrm>
              <a:off x="3125670" y="4774319"/>
              <a:ext cx="2768199" cy="1815213"/>
            </a:xfrm>
            <a:prstGeom prst="rect">
              <a:avLst/>
            </a:prstGeom>
          </p:spPr>
        </p:pic>
      </p:grpSp>
    </p:spTree>
    <p:extLst>
      <p:ext uri="{BB962C8B-B14F-4D97-AF65-F5344CB8AC3E}">
        <p14:creationId xmlns:p14="http://schemas.microsoft.com/office/powerpoint/2010/main" val="1238171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par>
                          <p:cTn id="13" fill="hold">
                            <p:stCondLst>
                              <p:cond delay="1900"/>
                            </p:stCondLst>
                            <p:childTnLst>
                              <p:par>
                                <p:cTn id="14" presetID="10" presetClass="entr" presetSubtype="0" fill="hold" grpId="0" nodeType="afterEffect">
                                  <p:stCondLst>
                                    <p:cond delay="5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1BBF947E-3798-4ADD-511A-B245BAF91964}"/>
              </a:ext>
            </a:extLst>
          </p:cNvPr>
          <p:cNvGraphicFramePr/>
          <p:nvPr>
            <p:extLst>
              <p:ext uri="{D42A27DB-BD31-4B8C-83A1-F6EECF244321}">
                <p14:modId xmlns:p14="http://schemas.microsoft.com/office/powerpoint/2010/main" val="2892742100"/>
              </p:ext>
            </p:extLst>
          </p:nvPr>
        </p:nvGraphicFramePr>
        <p:xfrm>
          <a:off x="2593593" y="1674212"/>
          <a:ext cx="2818475" cy="400066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lstStyle/>
          <a:p>
            <a:r>
              <a:rPr lang="en-GB"/>
              <a:t>Results and demographics </a:t>
            </a:r>
            <a:endParaRPr lang="en-US">
              <a:solidFill>
                <a:schemeClr val="accent4"/>
              </a:solidFill>
            </a:endParaRPr>
          </a:p>
        </p:txBody>
      </p:sp>
      <p:sp>
        <p:nvSpPr>
          <p:cNvPr id="11" name="Oval 10">
            <a:extLst>
              <a:ext uri="{FF2B5EF4-FFF2-40B4-BE49-F238E27FC236}">
                <a16:creationId xmlns:a16="http://schemas.microsoft.com/office/drawing/2014/main" id="{5E4D93F8-907A-D812-0BF0-D3DE7B5C209C}"/>
              </a:ext>
            </a:extLst>
          </p:cNvPr>
          <p:cNvSpPr/>
          <p:nvPr/>
        </p:nvSpPr>
        <p:spPr>
          <a:xfrm>
            <a:off x="689521" y="2466075"/>
            <a:ext cx="2133600" cy="2133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9BEA46A-85CB-D303-BEAE-29FB0BE9D23B}"/>
              </a:ext>
            </a:extLst>
          </p:cNvPr>
          <p:cNvGrpSpPr/>
          <p:nvPr/>
        </p:nvGrpSpPr>
        <p:grpSpPr>
          <a:xfrm>
            <a:off x="844052" y="2708133"/>
            <a:ext cx="1824538" cy="1441733"/>
            <a:chOff x="1265140" y="2176876"/>
            <a:chExt cx="1824538" cy="1441733"/>
          </a:xfrm>
        </p:grpSpPr>
        <p:sp>
          <p:nvSpPr>
            <p:cNvPr id="6" name="TextBox 5">
              <a:extLst>
                <a:ext uri="{FF2B5EF4-FFF2-40B4-BE49-F238E27FC236}">
                  <a16:creationId xmlns:a16="http://schemas.microsoft.com/office/drawing/2014/main" id="{7CACDFA0-857C-0235-F9F9-BAE905C9644B}"/>
                </a:ext>
              </a:extLst>
            </p:cNvPr>
            <p:cNvSpPr txBox="1"/>
            <p:nvPr/>
          </p:nvSpPr>
          <p:spPr>
            <a:xfrm>
              <a:off x="1265140" y="2176876"/>
              <a:ext cx="1824538" cy="1384995"/>
            </a:xfrm>
            <a:prstGeom prst="rect">
              <a:avLst/>
            </a:prstGeom>
            <a:noFill/>
          </p:spPr>
          <p:txBody>
            <a:bodyPr wrap="none" rtlCol="0">
              <a:spAutoFit/>
            </a:bodyPr>
            <a:lstStyle/>
            <a:p>
              <a:pPr algn="ctr"/>
              <a:r>
                <a:rPr lang="en-US" sz="8400" b="1">
                  <a:solidFill>
                    <a:schemeClr val="bg1"/>
                  </a:solidFill>
                  <a:latin typeface="Aesthet Nova Black" pitchFamily="2" charset="77"/>
                </a:rPr>
                <a:t>219</a:t>
              </a:r>
              <a:endParaRPr lang="en-US" sz="2200" b="1">
                <a:solidFill>
                  <a:schemeClr val="bg1"/>
                </a:solidFill>
                <a:latin typeface="Aesthet Nova Black" pitchFamily="2" charset="77"/>
              </a:endParaRPr>
            </a:p>
          </p:txBody>
        </p:sp>
        <p:sp>
          <p:nvSpPr>
            <p:cNvPr id="8" name="TextBox 7">
              <a:extLst>
                <a:ext uri="{FF2B5EF4-FFF2-40B4-BE49-F238E27FC236}">
                  <a16:creationId xmlns:a16="http://schemas.microsoft.com/office/drawing/2014/main" id="{46B66828-7D0C-7F31-7130-656B63262E12}"/>
                </a:ext>
              </a:extLst>
            </p:cNvPr>
            <p:cNvSpPr txBox="1"/>
            <p:nvPr/>
          </p:nvSpPr>
          <p:spPr>
            <a:xfrm>
              <a:off x="1420886" y="3280055"/>
              <a:ext cx="1433534" cy="338554"/>
            </a:xfrm>
            <a:prstGeom prst="rect">
              <a:avLst/>
            </a:prstGeom>
            <a:noFill/>
          </p:spPr>
          <p:txBody>
            <a:bodyPr wrap="none" rtlCol="0">
              <a:spAutoFit/>
            </a:bodyPr>
            <a:lstStyle/>
            <a:p>
              <a:pPr algn="ctr"/>
              <a:r>
                <a:rPr lang="en-US" sz="1600" b="1">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COMPLETIONS</a:t>
              </a:r>
            </a:p>
          </p:txBody>
        </p:sp>
      </p:grpSp>
      <p:graphicFrame>
        <p:nvGraphicFramePr>
          <p:cNvPr id="20" name="Chart 19">
            <a:extLst>
              <a:ext uri="{FF2B5EF4-FFF2-40B4-BE49-F238E27FC236}">
                <a16:creationId xmlns:a16="http://schemas.microsoft.com/office/drawing/2014/main" id="{A66E3103-C166-B704-395C-D7189FB9BF18}"/>
              </a:ext>
            </a:extLst>
          </p:cNvPr>
          <p:cNvGraphicFramePr/>
          <p:nvPr>
            <p:extLst>
              <p:ext uri="{D42A27DB-BD31-4B8C-83A1-F6EECF244321}">
                <p14:modId xmlns:p14="http://schemas.microsoft.com/office/powerpoint/2010/main" val="1022160951"/>
              </p:ext>
            </p:extLst>
          </p:nvPr>
        </p:nvGraphicFramePr>
        <p:xfrm>
          <a:off x="5511891" y="1674212"/>
          <a:ext cx="2818475" cy="4000666"/>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cx1="http://schemas.microsoft.com/office/drawing/2015/9/8/chartex">
        <mc:Choice Requires="cx1">
          <p:graphicFrame>
            <p:nvGraphicFramePr>
              <p:cNvPr id="21" name="Chart 20">
                <a:extLst>
                  <a:ext uri="{FF2B5EF4-FFF2-40B4-BE49-F238E27FC236}">
                    <a16:creationId xmlns:a16="http://schemas.microsoft.com/office/drawing/2014/main" id="{08BA8F8A-F752-E479-E558-260F12DDC653}"/>
                  </a:ext>
                </a:extLst>
              </p:cNvPr>
              <p:cNvGraphicFramePr/>
              <p:nvPr>
                <p:extLst>
                  <p:ext uri="{D42A27DB-BD31-4B8C-83A1-F6EECF244321}">
                    <p14:modId xmlns:p14="http://schemas.microsoft.com/office/powerpoint/2010/main" val="2216440198"/>
                  </p:ext>
                </p:extLst>
              </p:nvPr>
            </p:nvGraphicFramePr>
            <p:xfrm>
              <a:off x="8430189" y="1674212"/>
              <a:ext cx="2818475" cy="4000666"/>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1" name="Chart 20">
                <a:extLst>
                  <a:ext uri="{FF2B5EF4-FFF2-40B4-BE49-F238E27FC236}">
                    <a16:creationId xmlns:a16="http://schemas.microsoft.com/office/drawing/2014/main" id="{08BA8F8A-F752-E479-E558-260F12DDC653}"/>
                  </a:ext>
                </a:extLst>
              </p:cNvPr>
              <p:cNvPicPr>
                <a:picLocks noGrp="1" noRot="1" noChangeAspect="1" noMove="1" noResize="1" noEditPoints="1" noAdjustHandles="1" noChangeArrowheads="1" noChangeShapeType="1"/>
              </p:cNvPicPr>
              <p:nvPr/>
            </p:nvPicPr>
            <p:blipFill>
              <a:blip r:embed="rId6"/>
              <a:stretch>
                <a:fillRect/>
              </a:stretch>
            </p:blipFill>
            <p:spPr>
              <a:xfrm>
                <a:off x="8430189" y="1674212"/>
                <a:ext cx="2818475" cy="4000666"/>
              </a:xfrm>
              <a:prstGeom prst="rect">
                <a:avLst/>
              </a:prstGeom>
            </p:spPr>
          </p:pic>
        </mc:Fallback>
      </mc:AlternateContent>
      <p:sp>
        <p:nvSpPr>
          <p:cNvPr id="24" name="TextBox 23">
            <a:extLst>
              <a:ext uri="{FF2B5EF4-FFF2-40B4-BE49-F238E27FC236}">
                <a16:creationId xmlns:a16="http://schemas.microsoft.com/office/drawing/2014/main" id="{A5BBFAAB-74B0-B722-ABD0-565F73FDACF2}"/>
              </a:ext>
            </a:extLst>
          </p:cNvPr>
          <p:cNvSpPr txBox="1"/>
          <p:nvPr/>
        </p:nvSpPr>
        <p:spPr>
          <a:xfrm>
            <a:off x="2459868" y="5941045"/>
            <a:ext cx="8621752" cy="492443"/>
          </a:xfrm>
          <a:prstGeom prst="rect">
            <a:avLst/>
          </a:prstGeom>
          <a:noFill/>
        </p:spPr>
        <p:txBody>
          <a:bodyPr wrap="square" lIns="0" tIns="0" rIns="0" bIns="0" rtlCol="0">
            <a:spAutoFit/>
          </a:bodyPr>
          <a:lstStyle/>
          <a:p>
            <a:r>
              <a:rPr lang="en-GB" sz="160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We asked young people about their daily lives and how they spent their down time, mental wellbeing, goals and aspirations, support networks and how the pandemic may have impacted these. </a:t>
            </a:r>
          </a:p>
        </p:txBody>
      </p:sp>
      <p:sp>
        <p:nvSpPr>
          <p:cNvPr id="7" name="TextBox 6">
            <a:extLst>
              <a:ext uri="{FF2B5EF4-FFF2-40B4-BE49-F238E27FC236}">
                <a16:creationId xmlns:a16="http://schemas.microsoft.com/office/drawing/2014/main" id="{EF36BA48-B172-7308-9422-B727E3E6DF4E}"/>
              </a:ext>
            </a:extLst>
          </p:cNvPr>
          <p:cNvSpPr txBox="1"/>
          <p:nvPr/>
        </p:nvSpPr>
        <p:spPr>
          <a:xfrm>
            <a:off x="3621505" y="5805494"/>
            <a:ext cx="7627158" cy="813970"/>
          </a:xfrm>
          <a:prstGeom prst="round2DiagRect">
            <a:avLst/>
          </a:prstGeom>
          <a:solidFill>
            <a:schemeClr val="accent2">
              <a:lumMod val="20000"/>
              <a:lumOff val="80000"/>
            </a:schemeClr>
          </a:solidFill>
          <a:ln w="57150">
            <a:solidFill>
              <a:schemeClr val="accent2"/>
            </a:solidFill>
          </a:ln>
        </p:spPr>
        <p:txBody>
          <a:bodyPr wrap="square" lIns="90000" tIns="90000" rIns="90000" bIns="90000" rtlCol="0">
            <a:noAutofit/>
          </a:bodyPr>
          <a:lstStyle/>
          <a:p>
            <a:r>
              <a:rPr lang="en-GB" sz="1500">
                <a:latin typeface="Aktiv Grotesk" panose="020B0504020202020204" pitchFamily="34" charset="0"/>
                <a:ea typeface="Aktiv Grotesk" panose="020B0504020202020204" pitchFamily="34" charset="0"/>
                <a:cs typeface="Aktiv Grotesk" panose="020B0504020202020204" pitchFamily="34" charset="0"/>
              </a:rPr>
              <a:t>We asked young people about their daily lives and how they spent their down time, mental wellbeing, goals and aspirations, support networks and how the pandemic may have impacted these. </a:t>
            </a:r>
          </a:p>
        </p:txBody>
      </p:sp>
    </p:spTree>
    <p:extLst>
      <p:ext uri="{BB962C8B-B14F-4D97-AF65-F5344CB8AC3E}">
        <p14:creationId xmlns:p14="http://schemas.microsoft.com/office/powerpoint/2010/main" val="401498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4500"/>
                            </p:stCondLst>
                            <p:childTnLst>
                              <p:par>
                                <p:cTn id="25" presetID="10" presetClass="entr" presetSubtype="0" fill="hold" grpId="0" nodeType="afterEffect">
                                  <p:stCondLst>
                                    <p:cond delay="500"/>
                                  </p:stCondLst>
                                  <p:iterate type="wd">
                                    <p:tmPct val="10000"/>
                                  </p:iterate>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7150"/>
                            </p:stCondLst>
                            <p:childTnLst>
                              <p:par>
                                <p:cTn id="29" presetID="10" presetClass="entr" presetSubtype="0" fill="hold" grpId="0" nodeType="afterEffect">
                                  <p:stCondLst>
                                    <p:cond delay="1000"/>
                                  </p:stCondLst>
                                  <p:iterate type="wd">
                                    <p:tmPct val="10000"/>
                                  </p:iterate>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1" grpId="0" animBg="1"/>
      <p:bldGraphic spid="20" grpId="0">
        <p:bldAsOne/>
      </p:bldGraphic>
      <p:bldP spid="2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normAutofit/>
          </a:bodyPr>
          <a:lstStyle/>
          <a:p>
            <a:r>
              <a:rPr lang="en-GB"/>
              <a:t>Phase 2, 3, 4: </a:t>
            </a:r>
            <a:br>
              <a:rPr lang="en-GB"/>
            </a:br>
            <a:r>
              <a:rPr lang="en-GB"/>
              <a:t>Young people’s </a:t>
            </a:r>
            <a:r>
              <a:rPr lang="en-GB">
                <a:solidFill>
                  <a:schemeClr val="accent1"/>
                </a:solidFill>
              </a:rPr>
              <a:t>focus </a:t>
            </a:r>
            <a:r>
              <a:rPr lang="en-GB">
                <a:solidFill>
                  <a:schemeClr val="bg2"/>
                </a:solidFill>
              </a:rPr>
              <a:t>group</a:t>
            </a:r>
            <a:r>
              <a:rPr lang="en-GB">
                <a:solidFill>
                  <a:schemeClr val="accent1"/>
                </a:solidFill>
              </a:rPr>
              <a:t> </a:t>
            </a:r>
            <a:endParaRPr lang="en-US">
              <a:solidFill>
                <a:schemeClr val="accent1"/>
              </a:solidFill>
            </a:endParaRPr>
          </a:p>
        </p:txBody>
      </p:sp>
      <p:sp>
        <p:nvSpPr>
          <p:cNvPr id="3" name="Content Placeholder 2">
            <a:extLst>
              <a:ext uri="{FF2B5EF4-FFF2-40B4-BE49-F238E27FC236}">
                <a16:creationId xmlns:a16="http://schemas.microsoft.com/office/drawing/2014/main" id="{51E9098A-9B11-D2EA-C142-EAE7FE5CA467}"/>
              </a:ext>
            </a:extLst>
          </p:cNvPr>
          <p:cNvSpPr>
            <a:spLocks noGrp="1"/>
          </p:cNvSpPr>
          <p:nvPr>
            <p:ph idx="1"/>
          </p:nvPr>
        </p:nvSpPr>
        <p:spPr>
          <a:xfrm>
            <a:off x="1048264" y="2005012"/>
            <a:ext cx="5268315" cy="2264723"/>
          </a:xfrm>
        </p:spPr>
        <p:txBody>
          <a:bodyPr wrap="square">
            <a:spAutoFit/>
          </a:bodyPr>
          <a:lstStyle/>
          <a:p>
            <a:r>
              <a:rPr lang="en-GB"/>
              <a:t>We organised </a:t>
            </a:r>
            <a:r>
              <a:rPr lang="en-GB" b="1">
                <a:solidFill>
                  <a:schemeClr val="accent2"/>
                </a:solidFill>
              </a:rPr>
              <a:t>focus groups </a:t>
            </a:r>
            <a:r>
              <a:rPr lang="en-GB"/>
              <a:t>at </a:t>
            </a:r>
            <a:r>
              <a:rPr lang="en-GB" b="1">
                <a:solidFill>
                  <a:schemeClr val="bg2"/>
                </a:solidFill>
              </a:rPr>
              <a:t>Coleg Cambria </a:t>
            </a:r>
            <a:r>
              <a:rPr lang="en-GB"/>
              <a:t>as well as </a:t>
            </a:r>
            <a:r>
              <a:rPr lang="en-GB" b="1" err="1">
                <a:solidFill>
                  <a:schemeClr val="accent3"/>
                </a:solidFill>
              </a:rPr>
              <a:t>Maelor</a:t>
            </a:r>
            <a:r>
              <a:rPr lang="en-GB" b="1">
                <a:solidFill>
                  <a:schemeClr val="accent3"/>
                </a:solidFill>
              </a:rPr>
              <a:t> sixth form </a:t>
            </a:r>
            <a:r>
              <a:rPr lang="en-GB"/>
              <a:t>where we spoke to students aged 18 to 22. </a:t>
            </a:r>
          </a:p>
          <a:p>
            <a:r>
              <a:rPr lang="en-GB"/>
              <a:t>We also hosted an </a:t>
            </a:r>
            <a:r>
              <a:rPr lang="en-GB" b="1">
                <a:solidFill>
                  <a:schemeClr val="accent3"/>
                </a:solidFill>
              </a:rPr>
              <a:t>online focus group </a:t>
            </a:r>
            <a:r>
              <a:rPr lang="en-GB"/>
              <a:t>where we spoke to young people who were not in school or education in Wrexham. </a:t>
            </a:r>
          </a:p>
        </p:txBody>
      </p:sp>
      <p:pic>
        <p:nvPicPr>
          <p:cNvPr id="7" name="Picture 6" descr="A group of people sitting around a table&#10;&#10;Description automatically generated">
            <a:extLst>
              <a:ext uri="{FF2B5EF4-FFF2-40B4-BE49-F238E27FC236}">
                <a16:creationId xmlns:a16="http://schemas.microsoft.com/office/drawing/2014/main" id="{9D34287A-8CA7-955C-10DC-E53CC6C4DB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12845">
            <a:off x="6593305" y="2529030"/>
            <a:ext cx="4788569" cy="2855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60430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EA5FAF-8613-0E76-30A2-B2EE62FD2835}"/>
              </a:ext>
            </a:extLst>
          </p:cNvPr>
          <p:cNvSpPr>
            <a:spLocks noGrp="1"/>
          </p:cNvSpPr>
          <p:nvPr>
            <p:ph type="title"/>
          </p:nvPr>
        </p:nvSpPr>
        <p:spPr>
          <a:xfrm>
            <a:off x="1048266" y="892348"/>
            <a:ext cx="8652326" cy="1238078"/>
          </a:xfrm>
        </p:spPr>
        <p:txBody>
          <a:bodyPr>
            <a:normAutofit/>
          </a:bodyPr>
          <a:lstStyle/>
          <a:p>
            <a:r>
              <a:rPr lang="en-US">
                <a:solidFill>
                  <a:schemeClr val="accent4"/>
                </a:solidFill>
              </a:rPr>
              <a:t>Phase 5: On-street engagement: </a:t>
            </a:r>
            <a:br>
              <a:rPr lang="en-US">
                <a:solidFill>
                  <a:schemeClr val="accent4"/>
                </a:solidFill>
              </a:rPr>
            </a:br>
            <a:r>
              <a:rPr lang="en-US">
                <a:solidFill>
                  <a:schemeClr val="accent5"/>
                </a:solidFill>
              </a:rPr>
              <a:t>going where </a:t>
            </a:r>
            <a:r>
              <a:rPr lang="en-US">
                <a:solidFill>
                  <a:schemeClr val="accent3"/>
                </a:solidFill>
              </a:rPr>
              <a:t>young people </a:t>
            </a:r>
            <a:r>
              <a:rPr lang="en-US">
                <a:solidFill>
                  <a:schemeClr val="accent5"/>
                </a:solidFill>
              </a:rPr>
              <a:t>are </a:t>
            </a:r>
          </a:p>
        </p:txBody>
      </p:sp>
      <p:pic>
        <p:nvPicPr>
          <p:cNvPr id="9" name="Picture 8">
            <a:extLst>
              <a:ext uri="{FF2B5EF4-FFF2-40B4-BE49-F238E27FC236}">
                <a16:creationId xmlns:a16="http://schemas.microsoft.com/office/drawing/2014/main" id="{B2460E18-FA34-7DA1-1D7D-E277E5A09F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50636" y="3421743"/>
            <a:ext cx="2623393" cy="2709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EB354DBC-18AB-F526-984F-C4366FC06DD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27954" y="3334657"/>
            <a:ext cx="2623393" cy="2709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a:extLst>
              <a:ext uri="{FF2B5EF4-FFF2-40B4-BE49-F238E27FC236}">
                <a16:creationId xmlns:a16="http://schemas.microsoft.com/office/drawing/2014/main" id="{DCE7FA9D-5C49-4FC9-0F7B-899E39544B25}"/>
              </a:ext>
            </a:extLst>
          </p:cNvPr>
          <p:cNvSpPr>
            <a:spLocks noGrp="1"/>
          </p:cNvSpPr>
          <p:nvPr>
            <p:ph idx="1"/>
          </p:nvPr>
        </p:nvSpPr>
        <p:spPr>
          <a:xfrm>
            <a:off x="1048264" y="2005012"/>
            <a:ext cx="9514633" cy="701731"/>
          </a:xfrm>
        </p:spPr>
        <p:txBody>
          <a:bodyPr wrap="square">
            <a:spAutoFit/>
          </a:bodyPr>
          <a:lstStyle/>
          <a:p>
            <a:pPr marL="0" indent="0">
              <a:buNone/>
            </a:pPr>
            <a:r>
              <a:rPr lang="en-GB"/>
              <a:t>We knew we could not rely on developing content and hoping young people would find us. </a:t>
            </a:r>
            <a:r>
              <a:rPr lang="en-GB" b="1">
                <a:solidFill>
                  <a:schemeClr val="bg2"/>
                </a:solidFill>
              </a:rPr>
              <a:t>We needed to be the ones to find them</a:t>
            </a:r>
            <a:r>
              <a:rPr lang="en-GB"/>
              <a:t>, to reinforce how much we cared. </a:t>
            </a:r>
          </a:p>
        </p:txBody>
      </p:sp>
    </p:spTree>
    <p:extLst>
      <p:ext uri="{BB962C8B-B14F-4D97-AF65-F5344CB8AC3E}">
        <p14:creationId xmlns:p14="http://schemas.microsoft.com/office/powerpoint/2010/main" val="2122260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standing next to a large cellphone&#10;&#10;Description automatically generated">
            <a:extLst>
              <a:ext uri="{FF2B5EF4-FFF2-40B4-BE49-F238E27FC236}">
                <a16:creationId xmlns:a16="http://schemas.microsoft.com/office/drawing/2014/main" id="{399E6169-C78F-C609-56A4-385CB9C9D1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9016" y="1511387"/>
            <a:ext cx="5689145" cy="5689145"/>
          </a:xfrm>
          <a:prstGeom prst="rect">
            <a:avLst/>
          </a:prstGeom>
        </p:spPr>
      </p:pic>
      <p:sp>
        <p:nvSpPr>
          <p:cNvPr id="2" name="Title 1">
            <a:extLst>
              <a:ext uri="{FF2B5EF4-FFF2-40B4-BE49-F238E27FC236}">
                <a16:creationId xmlns:a16="http://schemas.microsoft.com/office/drawing/2014/main" id="{7773FE14-27F2-0EBF-6D3E-2E6A77D09B01}"/>
              </a:ext>
            </a:extLst>
          </p:cNvPr>
          <p:cNvSpPr>
            <a:spLocks noGrp="1"/>
          </p:cNvSpPr>
          <p:nvPr>
            <p:ph type="title"/>
          </p:nvPr>
        </p:nvSpPr>
        <p:spPr/>
        <p:txBody>
          <a:bodyPr/>
          <a:lstStyle/>
          <a:p>
            <a:r>
              <a:rPr lang="en-GB"/>
              <a:t>Phase 6: digital entries </a:t>
            </a:r>
          </a:p>
        </p:txBody>
      </p:sp>
      <p:sp>
        <p:nvSpPr>
          <p:cNvPr id="3" name="Content Placeholder 2">
            <a:extLst>
              <a:ext uri="{FF2B5EF4-FFF2-40B4-BE49-F238E27FC236}">
                <a16:creationId xmlns:a16="http://schemas.microsoft.com/office/drawing/2014/main" id="{FDC082EC-C1F0-F939-98A3-D9D82855F61C}"/>
              </a:ext>
            </a:extLst>
          </p:cNvPr>
          <p:cNvSpPr>
            <a:spLocks noGrp="1"/>
          </p:cNvSpPr>
          <p:nvPr>
            <p:ph idx="1"/>
          </p:nvPr>
        </p:nvSpPr>
        <p:spPr>
          <a:xfrm>
            <a:off x="1048264" y="2005012"/>
            <a:ext cx="5681149" cy="3753237"/>
          </a:xfrm>
        </p:spPr>
        <p:txBody>
          <a:bodyPr>
            <a:normAutofit/>
          </a:bodyPr>
          <a:lstStyle/>
          <a:p>
            <a:pPr marL="0" indent="0">
              <a:buNone/>
            </a:pPr>
            <a:r>
              <a:rPr lang="en-GB" sz="1800"/>
              <a:t>The data we got on on-street was invaluable. We could not miss out on feedback from people who might not want to speak to us in-person. Our </a:t>
            </a:r>
            <a:r>
              <a:rPr lang="en-GB" sz="1800" b="1">
                <a:solidFill>
                  <a:schemeClr val="bg2"/>
                </a:solidFill>
              </a:rPr>
              <a:t>digital entries </a:t>
            </a:r>
            <a:r>
              <a:rPr lang="en-GB" sz="1800"/>
              <a:t>asked the same questions we were asking on-street, allowing people to </a:t>
            </a:r>
            <a:r>
              <a:rPr lang="en-GB" sz="1800" b="1">
                <a:solidFill>
                  <a:schemeClr val="accent5"/>
                </a:solidFill>
              </a:rPr>
              <a:t>anonymously reach out to us </a:t>
            </a:r>
            <a:r>
              <a:rPr lang="en-GB" sz="1800"/>
              <a:t>by writing down or recording their thoughts. </a:t>
            </a:r>
          </a:p>
          <a:p>
            <a:pPr marL="0" indent="0">
              <a:buNone/>
            </a:pPr>
            <a:r>
              <a:rPr lang="en-GB" sz="1800"/>
              <a:t>Questions were broad and there was no word limit giving more in-depth and less led answers than in the survey. </a:t>
            </a:r>
            <a:r>
              <a:rPr lang="en-GB" sz="1800" b="1">
                <a:solidFill>
                  <a:schemeClr val="accent3"/>
                </a:solidFill>
              </a:rPr>
              <a:t>Some people later agreed to speak with us over the phone </a:t>
            </a:r>
            <a:r>
              <a:rPr lang="en-GB" sz="1800"/>
              <a:t>where they were able to expand on some of what they had shared in their entries. </a:t>
            </a:r>
          </a:p>
        </p:txBody>
      </p:sp>
    </p:spTree>
    <p:extLst>
      <p:ext uri="{BB962C8B-B14F-4D97-AF65-F5344CB8AC3E}">
        <p14:creationId xmlns:p14="http://schemas.microsoft.com/office/powerpoint/2010/main" val="2019221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normAutofit/>
          </a:bodyPr>
          <a:lstStyle/>
          <a:p>
            <a:r>
              <a:rPr lang="en-GB">
                <a:latin typeface="Aesthet Nova"/>
              </a:rPr>
              <a:t>Phase 2, 3, 4: </a:t>
            </a:r>
            <a:br>
              <a:rPr lang="en-GB"/>
            </a:br>
            <a:r>
              <a:rPr lang="en-GB">
                <a:latin typeface="Aesthet Nova"/>
              </a:rPr>
              <a:t>Parent and teacher’s </a:t>
            </a:r>
            <a:r>
              <a:rPr lang="en-GB">
                <a:solidFill>
                  <a:schemeClr val="accent1"/>
                </a:solidFill>
                <a:latin typeface="Aesthet Nova"/>
              </a:rPr>
              <a:t>focus </a:t>
            </a:r>
            <a:r>
              <a:rPr lang="en-GB">
                <a:solidFill>
                  <a:schemeClr val="bg2"/>
                </a:solidFill>
                <a:latin typeface="Aesthet Nova"/>
              </a:rPr>
              <a:t>group</a:t>
            </a:r>
            <a:r>
              <a:rPr lang="en-GB">
                <a:solidFill>
                  <a:schemeClr val="accent1"/>
                </a:solidFill>
                <a:latin typeface="Aesthet Nova"/>
              </a:rPr>
              <a:t> </a:t>
            </a:r>
            <a:endParaRPr lang="en-US">
              <a:solidFill>
                <a:schemeClr val="accent1"/>
              </a:solidFill>
            </a:endParaRPr>
          </a:p>
        </p:txBody>
      </p:sp>
      <p:sp>
        <p:nvSpPr>
          <p:cNvPr id="3" name="Content Placeholder 2">
            <a:extLst>
              <a:ext uri="{FF2B5EF4-FFF2-40B4-BE49-F238E27FC236}">
                <a16:creationId xmlns:a16="http://schemas.microsoft.com/office/drawing/2014/main" id="{51E9098A-9B11-D2EA-C142-EAE7FE5CA467}"/>
              </a:ext>
            </a:extLst>
          </p:cNvPr>
          <p:cNvSpPr>
            <a:spLocks noGrp="1"/>
          </p:cNvSpPr>
          <p:nvPr>
            <p:ph idx="1"/>
          </p:nvPr>
        </p:nvSpPr>
        <p:spPr>
          <a:xfrm>
            <a:off x="1048265" y="2005012"/>
            <a:ext cx="5096212" cy="1403461"/>
          </a:xfrm>
        </p:spPr>
        <p:txBody>
          <a:bodyPr wrap="square">
            <a:spAutoFit/>
          </a:bodyPr>
          <a:lstStyle/>
          <a:p>
            <a:r>
              <a:rPr lang="en-GB"/>
              <a:t>Finally, we </a:t>
            </a:r>
            <a:r>
              <a:rPr lang="en-GB" b="1">
                <a:solidFill>
                  <a:schemeClr val="accent5"/>
                </a:solidFill>
              </a:rPr>
              <a:t>spoke to parents and teachers </a:t>
            </a:r>
            <a:r>
              <a:rPr lang="en-GB"/>
              <a:t>across Wrexham to understand their perspective on some of the issues young people were raising. </a:t>
            </a:r>
          </a:p>
        </p:txBody>
      </p:sp>
      <p:pic>
        <p:nvPicPr>
          <p:cNvPr id="4" name="Picture 3">
            <a:extLst>
              <a:ext uri="{FF2B5EF4-FFF2-40B4-BE49-F238E27FC236}">
                <a16:creationId xmlns:a16="http://schemas.microsoft.com/office/drawing/2014/main" id="{C5058A17-953B-C6E5-85C2-539B53D04B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412845">
            <a:off x="6593305" y="2529030"/>
            <a:ext cx="4788569" cy="2855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58812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normAutofit/>
          </a:bodyPr>
          <a:lstStyle/>
          <a:p>
            <a:r>
              <a:rPr lang="en-US">
                <a:solidFill>
                  <a:schemeClr val="accent4"/>
                </a:solidFill>
              </a:rPr>
              <a:t>Emerging </a:t>
            </a:r>
            <a:r>
              <a:rPr lang="en-US">
                <a:solidFill>
                  <a:schemeClr val="bg2"/>
                </a:solidFill>
              </a:rPr>
              <a:t>themes </a:t>
            </a:r>
          </a:p>
        </p:txBody>
      </p:sp>
      <p:sp>
        <p:nvSpPr>
          <p:cNvPr id="3" name="Content Placeholder 2">
            <a:extLst>
              <a:ext uri="{FF2B5EF4-FFF2-40B4-BE49-F238E27FC236}">
                <a16:creationId xmlns:a16="http://schemas.microsoft.com/office/drawing/2014/main" id="{51E9098A-9B11-D2EA-C142-EAE7FE5CA467}"/>
              </a:ext>
            </a:extLst>
          </p:cNvPr>
          <p:cNvSpPr>
            <a:spLocks noGrp="1"/>
          </p:cNvSpPr>
          <p:nvPr>
            <p:ph idx="1"/>
          </p:nvPr>
        </p:nvSpPr>
        <p:spPr>
          <a:xfrm>
            <a:off x="1048264" y="2005012"/>
            <a:ext cx="10097531" cy="456151"/>
          </a:xfrm>
        </p:spPr>
        <p:txBody>
          <a:bodyPr>
            <a:spAutoFit/>
          </a:bodyPr>
          <a:lstStyle/>
          <a:p>
            <a:pPr marL="0" indent="0">
              <a:buNone/>
            </a:pPr>
            <a:r>
              <a:rPr lang="en-GB" sz="2600" b="1"/>
              <a:t>Themes started to emerge including:</a:t>
            </a:r>
          </a:p>
        </p:txBody>
      </p:sp>
      <p:sp>
        <p:nvSpPr>
          <p:cNvPr id="6" name="Rectangle 5">
            <a:extLst>
              <a:ext uri="{FF2B5EF4-FFF2-40B4-BE49-F238E27FC236}">
                <a16:creationId xmlns:a16="http://schemas.microsoft.com/office/drawing/2014/main" id="{FB1F00E1-0AC2-91D6-707E-AC1853F6AEBB}"/>
              </a:ext>
            </a:extLst>
          </p:cNvPr>
          <p:cNvSpPr/>
          <p:nvPr/>
        </p:nvSpPr>
        <p:spPr>
          <a:xfrm>
            <a:off x="1055688" y="2696665"/>
            <a:ext cx="1614487" cy="150463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a:latin typeface="Aktiv Grotesk" panose="020B0504020202020204" pitchFamily="34" charset="0"/>
                <a:ea typeface="Aktiv Grotesk" panose="020B0504020202020204" pitchFamily="34" charset="0"/>
                <a:cs typeface="Aktiv Grotesk" panose="020B0504020202020204" pitchFamily="34" charset="0"/>
              </a:rPr>
              <a:t>Increased social anxiety</a:t>
            </a:r>
            <a:endParaRPr lang="en-US">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7" name="Rectangle 6">
            <a:extLst>
              <a:ext uri="{FF2B5EF4-FFF2-40B4-BE49-F238E27FC236}">
                <a16:creationId xmlns:a16="http://schemas.microsoft.com/office/drawing/2014/main" id="{BCE38002-D72D-1FB0-546F-B0CD999CF8A3}"/>
              </a:ext>
            </a:extLst>
          </p:cNvPr>
          <p:cNvSpPr/>
          <p:nvPr/>
        </p:nvSpPr>
        <p:spPr>
          <a:xfrm>
            <a:off x="2721608" y="2696664"/>
            <a:ext cx="1614487" cy="150463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a:latin typeface="Aktiv Grotesk" panose="020B0504020202020204" pitchFamily="34" charset="0"/>
                <a:ea typeface="Aktiv Grotesk" panose="020B0504020202020204" pitchFamily="34" charset="0"/>
                <a:cs typeface="Aktiv Grotesk" panose="020B0504020202020204" pitchFamily="34" charset="0"/>
              </a:rPr>
              <a:t>Mental health struggles</a:t>
            </a:r>
            <a:endParaRPr lang="en-US">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8" name="Rectangle 7">
            <a:extLst>
              <a:ext uri="{FF2B5EF4-FFF2-40B4-BE49-F238E27FC236}">
                <a16:creationId xmlns:a16="http://schemas.microsoft.com/office/drawing/2014/main" id="{708ADC21-B324-00B3-F06C-8B2A567E379D}"/>
              </a:ext>
            </a:extLst>
          </p:cNvPr>
          <p:cNvSpPr/>
          <p:nvPr/>
        </p:nvSpPr>
        <p:spPr>
          <a:xfrm>
            <a:off x="4387528" y="2696664"/>
            <a:ext cx="1614487" cy="15046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a:latin typeface="Aktiv Grotesk" panose="020B0504020202020204" pitchFamily="34" charset="0"/>
                <a:ea typeface="Aktiv Grotesk" panose="020B0504020202020204" pitchFamily="34" charset="0"/>
                <a:cs typeface="Aktiv Grotesk" panose="020B0504020202020204" pitchFamily="34" charset="0"/>
              </a:rPr>
              <a:t>Rise of addiction</a:t>
            </a:r>
            <a:endParaRPr lang="en-US">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9" name="Rectangle 8">
            <a:extLst>
              <a:ext uri="{FF2B5EF4-FFF2-40B4-BE49-F238E27FC236}">
                <a16:creationId xmlns:a16="http://schemas.microsoft.com/office/drawing/2014/main" id="{65920837-4750-DFE2-2F06-F606C1493DF3}"/>
              </a:ext>
            </a:extLst>
          </p:cNvPr>
          <p:cNvSpPr/>
          <p:nvPr/>
        </p:nvSpPr>
        <p:spPr>
          <a:xfrm>
            <a:off x="6053450" y="2696662"/>
            <a:ext cx="1614487" cy="150463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a:latin typeface="Aktiv Grotesk" panose="020B0504020202020204" pitchFamily="34" charset="0"/>
                <a:ea typeface="Aktiv Grotesk" panose="020B0504020202020204" pitchFamily="34" charset="0"/>
                <a:cs typeface="Aktiv Grotesk" panose="020B0504020202020204" pitchFamily="34" charset="0"/>
              </a:rPr>
              <a:t>Feeling unsafe in Wrexham</a:t>
            </a:r>
            <a:endParaRPr lang="en-US">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0" name="Rectangle 9">
            <a:extLst>
              <a:ext uri="{FF2B5EF4-FFF2-40B4-BE49-F238E27FC236}">
                <a16:creationId xmlns:a16="http://schemas.microsoft.com/office/drawing/2014/main" id="{044733BA-A941-812E-6D92-A503BBDF04C7}"/>
              </a:ext>
            </a:extLst>
          </p:cNvPr>
          <p:cNvSpPr/>
          <p:nvPr/>
        </p:nvSpPr>
        <p:spPr>
          <a:xfrm>
            <a:off x="7747944" y="2696663"/>
            <a:ext cx="1614487" cy="15046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a:latin typeface="Aktiv Grotesk" panose="020B0504020202020204" pitchFamily="34" charset="0"/>
                <a:ea typeface="Aktiv Grotesk" panose="020B0504020202020204" pitchFamily="34" charset="0"/>
                <a:cs typeface="Aktiv Grotesk" panose="020B0504020202020204" pitchFamily="34" charset="0"/>
              </a:rPr>
              <a:t>Strong awareness of social issues of today</a:t>
            </a:r>
            <a:endParaRPr lang="en-US">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1" name="Rectangle 10">
            <a:extLst>
              <a:ext uri="{FF2B5EF4-FFF2-40B4-BE49-F238E27FC236}">
                <a16:creationId xmlns:a16="http://schemas.microsoft.com/office/drawing/2014/main" id="{AB30FFB6-E402-6D5B-2294-9494E1A2B60A}"/>
              </a:ext>
            </a:extLst>
          </p:cNvPr>
          <p:cNvSpPr/>
          <p:nvPr/>
        </p:nvSpPr>
        <p:spPr>
          <a:xfrm>
            <a:off x="9413870" y="2696662"/>
            <a:ext cx="1614487" cy="15046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GB">
                <a:latin typeface="Aktiv Grotesk" panose="020B0504020202020204" pitchFamily="34" charset="0"/>
                <a:ea typeface="Aktiv Grotesk" panose="020B0504020202020204" pitchFamily="34" charset="0"/>
                <a:cs typeface="Aktiv Grotesk" panose="020B0504020202020204" pitchFamily="34" charset="0"/>
              </a:rPr>
              <a:t>Wanting to lead meaningful and fulfilling lives</a:t>
            </a:r>
            <a:endParaRPr lang="en-US">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5" name="TextBox 4">
            <a:extLst>
              <a:ext uri="{FF2B5EF4-FFF2-40B4-BE49-F238E27FC236}">
                <a16:creationId xmlns:a16="http://schemas.microsoft.com/office/drawing/2014/main" id="{300F2A97-A77C-ACED-1D68-47930EE030D0}"/>
              </a:ext>
            </a:extLst>
          </p:cNvPr>
          <p:cNvSpPr txBox="1"/>
          <p:nvPr/>
        </p:nvSpPr>
        <p:spPr>
          <a:xfrm>
            <a:off x="3707027" y="4436796"/>
            <a:ext cx="4491826" cy="1873533"/>
          </a:xfrm>
          <a:custGeom>
            <a:avLst/>
            <a:gdLst>
              <a:gd name="csX0" fmla="*/ 0 w 4491826"/>
              <a:gd name="csY0" fmla="*/ 0 h 1873533"/>
              <a:gd name="csX1" fmla="*/ 521409 w 4491826"/>
              <a:gd name="csY1" fmla="*/ 0 h 1873533"/>
              <a:gd name="csX2" fmla="*/ 1113919 w 4491826"/>
              <a:gd name="csY2" fmla="*/ 0 h 1873533"/>
              <a:gd name="csX3" fmla="*/ 1635328 w 4491826"/>
              <a:gd name="csY3" fmla="*/ 0 h 1873533"/>
              <a:gd name="csX4" fmla="*/ 2227838 w 4491826"/>
              <a:gd name="csY4" fmla="*/ 0 h 1873533"/>
              <a:gd name="csX5" fmla="*/ 2713696 w 4491826"/>
              <a:gd name="csY5" fmla="*/ 0 h 1873533"/>
              <a:gd name="csX6" fmla="*/ 3555060 w 4491826"/>
              <a:gd name="csY6" fmla="*/ 0 h 1873533"/>
              <a:gd name="csX7" fmla="*/ 4023443 w 4491826"/>
              <a:gd name="csY7" fmla="*/ 468384 h 1873533"/>
              <a:gd name="csX8" fmla="*/ 4491826 w 4491826"/>
              <a:gd name="csY8" fmla="*/ 936767 h 1873533"/>
              <a:gd name="csX9" fmla="*/ 4004708 w 4491826"/>
              <a:gd name="csY9" fmla="*/ 1423885 h 1873533"/>
              <a:gd name="csX10" fmla="*/ 3555060 w 4491826"/>
              <a:gd name="csY10" fmla="*/ 1873533 h 1873533"/>
              <a:gd name="csX11" fmla="*/ 2962550 w 4491826"/>
              <a:gd name="csY11" fmla="*/ 1873533 h 1873533"/>
              <a:gd name="csX12" fmla="*/ 2441141 w 4491826"/>
              <a:gd name="csY12" fmla="*/ 1873533 h 1873533"/>
              <a:gd name="csX13" fmla="*/ 1955283 w 4491826"/>
              <a:gd name="csY13" fmla="*/ 1873533 h 1873533"/>
              <a:gd name="csX14" fmla="*/ 1433874 w 4491826"/>
              <a:gd name="csY14" fmla="*/ 1873533 h 1873533"/>
              <a:gd name="csX15" fmla="*/ 805814 w 4491826"/>
              <a:gd name="csY15" fmla="*/ 1873533 h 1873533"/>
              <a:gd name="csX16" fmla="*/ 0 w 4491826"/>
              <a:gd name="csY16" fmla="*/ 1873533 h 1873533"/>
              <a:gd name="csX17" fmla="*/ 0 w 4491826"/>
              <a:gd name="csY17" fmla="*/ 1305228 h 1873533"/>
              <a:gd name="csX18" fmla="*/ 0 w 4491826"/>
              <a:gd name="csY18" fmla="*/ 736923 h 1873533"/>
              <a:gd name="csX19" fmla="*/ 0 w 4491826"/>
              <a:gd name="csY19" fmla="*/ 0 h 18735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491826" h="1873533" fill="none" extrusionOk="0">
                <a:moveTo>
                  <a:pt x="0" y="0"/>
                </a:moveTo>
                <a:cubicBezTo>
                  <a:pt x="199490" y="-4331"/>
                  <a:pt x="369013" y="-2836"/>
                  <a:pt x="521409" y="0"/>
                </a:cubicBezTo>
                <a:cubicBezTo>
                  <a:pt x="673805" y="2836"/>
                  <a:pt x="872486" y="28646"/>
                  <a:pt x="1113919" y="0"/>
                </a:cubicBezTo>
                <a:cubicBezTo>
                  <a:pt x="1355352" y="-28646"/>
                  <a:pt x="1407671" y="828"/>
                  <a:pt x="1635328" y="0"/>
                </a:cubicBezTo>
                <a:cubicBezTo>
                  <a:pt x="1862985" y="-828"/>
                  <a:pt x="2108867" y="26646"/>
                  <a:pt x="2227838" y="0"/>
                </a:cubicBezTo>
                <a:cubicBezTo>
                  <a:pt x="2346809" y="-26646"/>
                  <a:pt x="2515172" y="2104"/>
                  <a:pt x="2713696" y="0"/>
                </a:cubicBezTo>
                <a:cubicBezTo>
                  <a:pt x="2912220" y="-2104"/>
                  <a:pt x="3284473" y="-9719"/>
                  <a:pt x="3555060" y="0"/>
                </a:cubicBezTo>
                <a:cubicBezTo>
                  <a:pt x="3673667" y="151669"/>
                  <a:pt x="3850048" y="329871"/>
                  <a:pt x="4023443" y="468384"/>
                </a:cubicBezTo>
                <a:cubicBezTo>
                  <a:pt x="4196838" y="606897"/>
                  <a:pt x="4369812" y="787839"/>
                  <a:pt x="4491826" y="936767"/>
                </a:cubicBezTo>
                <a:cubicBezTo>
                  <a:pt x="4336017" y="1120978"/>
                  <a:pt x="4101629" y="1301351"/>
                  <a:pt x="4004708" y="1423885"/>
                </a:cubicBezTo>
                <a:cubicBezTo>
                  <a:pt x="3907787" y="1546419"/>
                  <a:pt x="3766195" y="1667940"/>
                  <a:pt x="3555060" y="1873533"/>
                </a:cubicBezTo>
                <a:cubicBezTo>
                  <a:pt x="3388566" y="1847794"/>
                  <a:pt x="3218753" y="1892621"/>
                  <a:pt x="2962550" y="1873533"/>
                </a:cubicBezTo>
                <a:cubicBezTo>
                  <a:pt x="2706347" y="1854446"/>
                  <a:pt x="2677755" y="1862180"/>
                  <a:pt x="2441141" y="1873533"/>
                </a:cubicBezTo>
                <a:cubicBezTo>
                  <a:pt x="2204527" y="1884886"/>
                  <a:pt x="2189025" y="1854862"/>
                  <a:pt x="1955283" y="1873533"/>
                </a:cubicBezTo>
                <a:cubicBezTo>
                  <a:pt x="1721541" y="1892204"/>
                  <a:pt x="1549694" y="1866375"/>
                  <a:pt x="1433874" y="1873533"/>
                </a:cubicBezTo>
                <a:cubicBezTo>
                  <a:pt x="1318054" y="1880691"/>
                  <a:pt x="987144" y="1891155"/>
                  <a:pt x="805814" y="1873533"/>
                </a:cubicBezTo>
                <a:cubicBezTo>
                  <a:pt x="624484" y="1855911"/>
                  <a:pt x="254129" y="1839983"/>
                  <a:pt x="0" y="1873533"/>
                </a:cubicBezTo>
                <a:cubicBezTo>
                  <a:pt x="5909" y="1595798"/>
                  <a:pt x="-15403" y="1545272"/>
                  <a:pt x="0" y="1305228"/>
                </a:cubicBezTo>
                <a:cubicBezTo>
                  <a:pt x="15403" y="1065185"/>
                  <a:pt x="22829" y="891159"/>
                  <a:pt x="0" y="736923"/>
                </a:cubicBezTo>
                <a:cubicBezTo>
                  <a:pt x="-22829" y="582688"/>
                  <a:pt x="-139" y="190989"/>
                  <a:pt x="0" y="0"/>
                </a:cubicBezTo>
                <a:close/>
              </a:path>
              <a:path w="4491826" h="1873533" stroke="0" extrusionOk="0">
                <a:moveTo>
                  <a:pt x="0" y="0"/>
                </a:moveTo>
                <a:cubicBezTo>
                  <a:pt x="208714" y="3802"/>
                  <a:pt x="370432" y="14575"/>
                  <a:pt x="556959" y="0"/>
                </a:cubicBezTo>
                <a:cubicBezTo>
                  <a:pt x="743486" y="-14575"/>
                  <a:pt x="802379" y="20905"/>
                  <a:pt x="1042818" y="0"/>
                </a:cubicBezTo>
                <a:cubicBezTo>
                  <a:pt x="1283257" y="-20905"/>
                  <a:pt x="1529925" y="26087"/>
                  <a:pt x="1706429" y="0"/>
                </a:cubicBezTo>
                <a:cubicBezTo>
                  <a:pt x="1882933" y="-26087"/>
                  <a:pt x="2041799" y="24048"/>
                  <a:pt x="2263388" y="0"/>
                </a:cubicBezTo>
                <a:cubicBezTo>
                  <a:pt x="2484977" y="-24048"/>
                  <a:pt x="2671420" y="6377"/>
                  <a:pt x="2820348" y="0"/>
                </a:cubicBezTo>
                <a:cubicBezTo>
                  <a:pt x="2969276" y="-6377"/>
                  <a:pt x="3400500" y="-14980"/>
                  <a:pt x="3555060" y="0"/>
                </a:cubicBezTo>
                <a:cubicBezTo>
                  <a:pt x="3747172" y="163364"/>
                  <a:pt x="3854350" y="324565"/>
                  <a:pt x="4004708" y="449648"/>
                </a:cubicBezTo>
                <a:cubicBezTo>
                  <a:pt x="4155066" y="574731"/>
                  <a:pt x="4388297" y="843903"/>
                  <a:pt x="4491826" y="936767"/>
                </a:cubicBezTo>
                <a:cubicBezTo>
                  <a:pt x="4339462" y="1104692"/>
                  <a:pt x="4218108" y="1252166"/>
                  <a:pt x="4042178" y="1386415"/>
                </a:cubicBezTo>
                <a:cubicBezTo>
                  <a:pt x="3866248" y="1520664"/>
                  <a:pt x="3742519" y="1643521"/>
                  <a:pt x="3555060" y="1873533"/>
                </a:cubicBezTo>
                <a:cubicBezTo>
                  <a:pt x="3413538" y="1896574"/>
                  <a:pt x="3188567" y="1845562"/>
                  <a:pt x="2962550" y="1873533"/>
                </a:cubicBezTo>
                <a:cubicBezTo>
                  <a:pt x="2736533" y="1901505"/>
                  <a:pt x="2632589" y="1859586"/>
                  <a:pt x="2334489" y="1873533"/>
                </a:cubicBezTo>
                <a:cubicBezTo>
                  <a:pt x="2036389" y="1887480"/>
                  <a:pt x="1999475" y="1846997"/>
                  <a:pt x="1777530" y="1873533"/>
                </a:cubicBezTo>
                <a:cubicBezTo>
                  <a:pt x="1555585" y="1900069"/>
                  <a:pt x="1273638" y="1859797"/>
                  <a:pt x="1113919" y="1873533"/>
                </a:cubicBezTo>
                <a:cubicBezTo>
                  <a:pt x="954200" y="1887269"/>
                  <a:pt x="227653" y="1823663"/>
                  <a:pt x="0" y="1873533"/>
                </a:cubicBezTo>
                <a:cubicBezTo>
                  <a:pt x="-29540" y="1581037"/>
                  <a:pt x="-25363" y="1425307"/>
                  <a:pt x="0" y="1249022"/>
                </a:cubicBezTo>
                <a:cubicBezTo>
                  <a:pt x="25363" y="1072737"/>
                  <a:pt x="26780" y="870273"/>
                  <a:pt x="0" y="605776"/>
                </a:cubicBezTo>
                <a:cubicBezTo>
                  <a:pt x="-26780" y="341279"/>
                  <a:pt x="24141" y="222521"/>
                  <a:pt x="0" y="0"/>
                </a:cubicBezTo>
                <a:close/>
              </a:path>
            </a:pathLst>
          </a:custGeom>
          <a:solidFill>
            <a:schemeClr val="bg1"/>
          </a:solidFill>
          <a:ln w="44450">
            <a:solidFill>
              <a:schemeClr val="accent2"/>
            </a:solidFill>
            <a:extLst>
              <a:ext uri="{C807C97D-BFC1-408E-A445-0C87EB9F89A2}">
                <ask:lineSketchStyleProps xmlns:ask="http://schemas.microsoft.com/office/drawing/2018/sketchyshapes" sd="1219033472">
                  <a:prstGeom prst="homePlate">
                    <a:avLst/>
                  </a:prstGeom>
                  <ask:type>
                    <ask:lineSketchFreehand/>
                  </ask:type>
                </ask:lineSketchStyleProps>
              </a:ext>
            </a:extLst>
          </a:ln>
        </p:spPr>
        <p:txBody>
          <a:bodyPr wrap="square" lIns="180000" tIns="180000" rIns="180000" bIns="180000" rtlCol="0" anchor="ctr" anchorCtr="0">
            <a:noAutofit/>
          </a:bodyPr>
          <a:lstStyle/>
          <a:p>
            <a:r>
              <a:rPr lang="en-GB" sz="160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We had </a:t>
            </a:r>
            <a:r>
              <a:rPr lang="en-GB" sz="1600" b="1">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managed to reach a wide range of young people in Wrexham</a:t>
            </a:r>
            <a:r>
              <a:rPr lang="en-GB" sz="160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 especially students, but were still </a:t>
            </a:r>
            <a:r>
              <a:rPr lang="en-GB" sz="1600" b="1">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missing data from other key groups </a:t>
            </a:r>
            <a:r>
              <a:rPr lang="en-GB" sz="160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of young people.</a:t>
            </a:r>
            <a:endParaRPr lang="en-US" sz="1600">
              <a:solidFill>
                <a:schemeClr val="accent2"/>
              </a:solidFill>
            </a:endParaRPr>
          </a:p>
        </p:txBody>
      </p:sp>
      <p:sp>
        <p:nvSpPr>
          <p:cNvPr id="12" name="TextBox 11">
            <a:extLst>
              <a:ext uri="{FF2B5EF4-FFF2-40B4-BE49-F238E27FC236}">
                <a16:creationId xmlns:a16="http://schemas.microsoft.com/office/drawing/2014/main" id="{BEE88565-79DB-5227-7DB5-86DA9101DA38}"/>
              </a:ext>
            </a:extLst>
          </p:cNvPr>
          <p:cNvSpPr txBox="1"/>
          <p:nvPr/>
        </p:nvSpPr>
        <p:spPr>
          <a:xfrm>
            <a:off x="8340810" y="4894391"/>
            <a:ext cx="2928552" cy="1015663"/>
          </a:xfrm>
          <a:prstGeom prst="rect">
            <a:avLst/>
          </a:prstGeom>
          <a:noFill/>
        </p:spPr>
        <p:txBody>
          <a:bodyPr wrap="square" rtlCol="0">
            <a:spAutoFit/>
          </a:bodyPr>
          <a:lstStyle/>
          <a:p>
            <a:r>
              <a:rPr lang="en-GB" sz="3000" b="1">
                <a:solidFill>
                  <a:schemeClr val="bg2"/>
                </a:solidFill>
                <a:latin typeface="Aktiv Grotesk" panose="020B0504020202020204" pitchFamily="34" charset="0"/>
                <a:ea typeface="Aktiv Grotesk" panose="020B0504020202020204" pitchFamily="34" charset="0"/>
                <a:cs typeface="Aktiv Grotesk" panose="020B0504020202020204" pitchFamily="34" charset="0"/>
              </a:rPr>
              <a:t>Where could we find them?</a:t>
            </a:r>
            <a:endParaRPr lang="en-US" sz="3000"/>
          </a:p>
        </p:txBody>
      </p:sp>
    </p:spTree>
    <p:extLst>
      <p:ext uri="{BB962C8B-B14F-4D97-AF65-F5344CB8AC3E}">
        <p14:creationId xmlns:p14="http://schemas.microsoft.com/office/powerpoint/2010/main" val="12962945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3" presetClass="entr" presetSubtype="28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3*#ppt_w"/>
                                          </p:val>
                                        </p:tav>
                                        <p:tav tm="100000">
                                          <p:val>
                                            <p:strVal val="#ppt_w"/>
                                          </p:val>
                                        </p:tav>
                                      </p:tavLst>
                                    </p:anim>
                                    <p:anim calcmode="lin" valueType="num">
                                      <p:cBhvr>
                                        <p:cTn id="13" dur="500" fill="hold"/>
                                        <p:tgtEl>
                                          <p:spTgt spid="7"/>
                                        </p:tgtEl>
                                        <p:attrNameLst>
                                          <p:attrName>ppt_h</p:attrName>
                                        </p:attrNameLst>
                                      </p:cBhvr>
                                      <p:tavLst>
                                        <p:tav tm="0">
                                          <p:val>
                                            <p:strVal val="4/3*#ppt_h"/>
                                          </p:val>
                                        </p:tav>
                                        <p:tav tm="100000">
                                          <p:val>
                                            <p:strVal val="#ppt_h"/>
                                          </p:val>
                                        </p:tav>
                                      </p:tavLst>
                                    </p:anim>
                                  </p:childTnLst>
                                </p:cTn>
                              </p:par>
                            </p:childTnLst>
                          </p:cTn>
                        </p:par>
                        <p:par>
                          <p:cTn id="14" fill="hold">
                            <p:stCondLst>
                              <p:cond delay="1150"/>
                            </p:stCondLst>
                            <p:childTnLst>
                              <p:par>
                                <p:cTn id="15" presetID="47"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650"/>
                            </p:stCondLst>
                            <p:childTnLst>
                              <p:par>
                                <p:cTn id="21" presetID="3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style.rotation</p:attrName>
                                        </p:attrNameLst>
                                      </p:cBhvr>
                                      <p:tavLst>
                                        <p:tav tm="0">
                                          <p:val>
                                            <p:fltVal val="90"/>
                                          </p:val>
                                        </p:tav>
                                        <p:tav tm="100000">
                                          <p:val>
                                            <p:fltVal val="0"/>
                                          </p:val>
                                        </p:tav>
                                      </p:tavLst>
                                    </p:anim>
                                    <p:animEffect transition="in" filter="fade">
                                      <p:cBhvr>
                                        <p:cTn id="26" dur="500"/>
                                        <p:tgtEl>
                                          <p:spTgt spid="9"/>
                                        </p:tgtEl>
                                      </p:cBhvr>
                                    </p:animEffect>
                                  </p:childTnLst>
                                </p:cTn>
                              </p:par>
                            </p:childTnLst>
                          </p:cTn>
                        </p:par>
                        <p:par>
                          <p:cTn id="27" fill="hold">
                            <p:stCondLst>
                              <p:cond delay="2150"/>
                            </p:stCondLst>
                            <p:childTnLst>
                              <p:par>
                                <p:cTn id="28" presetID="17"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ppt_h/2"/>
                                          </p:val>
                                        </p:tav>
                                        <p:tav tm="100000">
                                          <p:val>
                                            <p:strVal val="#ppt_y"/>
                                          </p:val>
                                        </p:tav>
                                      </p:tavLst>
                                    </p:anim>
                                    <p:anim calcmode="lin" valueType="num">
                                      <p:cBhvr>
                                        <p:cTn id="32" dur="500" fill="hold"/>
                                        <p:tgtEl>
                                          <p:spTgt spid="10"/>
                                        </p:tgtEl>
                                        <p:attrNameLst>
                                          <p:attrName>ppt_w</p:attrName>
                                        </p:attrNameLst>
                                      </p:cBhvr>
                                      <p:tavLst>
                                        <p:tav tm="0">
                                          <p:val>
                                            <p:strVal val="#ppt_w"/>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par>
                          <p:cTn id="34" fill="hold">
                            <p:stCondLst>
                              <p:cond delay="2650"/>
                            </p:stCondLst>
                            <p:childTnLst>
                              <p:par>
                                <p:cTn id="35" presetID="2" presetClass="entr" presetSubtype="2"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3150"/>
                            </p:stCondLst>
                            <p:childTnLst>
                              <p:par>
                                <p:cTn id="40" presetID="10" presetClass="entr" presetSubtype="0" fill="hold" grpId="0" nodeType="afterEffect">
                                  <p:stCondLst>
                                    <p:cond delay="500"/>
                                  </p:stCondLst>
                                  <p:iterate type="wd">
                                    <p:tmPct val="10000"/>
                                  </p:iterate>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childTnLst>
                          </p:cTn>
                        </p:par>
                        <p:par>
                          <p:cTn id="43" fill="hold">
                            <p:stCondLst>
                              <p:cond delay="7550"/>
                            </p:stCondLst>
                            <p:childTnLst>
                              <p:par>
                                <p:cTn id="44" presetID="17" presetClass="entr" presetSubtype="10" fill="hold" grpId="0" nodeType="afterEffect">
                                  <p:stCondLst>
                                    <p:cond delay="50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5" grpId="0" animBg="1"/>
      <p:bldP spid="12" grpId="0"/>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normAutofit/>
          </a:bodyPr>
          <a:lstStyle/>
          <a:p>
            <a:r>
              <a:rPr lang="en-US">
                <a:solidFill>
                  <a:schemeClr val="accent4"/>
                </a:solidFill>
              </a:rPr>
              <a:t>Phase 5: On-street engagement: </a:t>
            </a:r>
            <a:br>
              <a:rPr lang="en-US">
                <a:solidFill>
                  <a:schemeClr val="accent4"/>
                </a:solidFill>
              </a:rPr>
            </a:br>
            <a:r>
              <a:rPr lang="en-US">
                <a:solidFill>
                  <a:schemeClr val="accent5"/>
                </a:solidFill>
              </a:rPr>
              <a:t>going where </a:t>
            </a:r>
            <a:r>
              <a:rPr lang="en-US">
                <a:solidFill>
                  <a:schemeClr val="accent3"/>
                </a:solidFill>
              </a:rPr>
              <a:t>young people </a:t>
            </a:r>
            <a:r>
              <a:rPr lang="en-US">
                <a:solidFill>
                  <a:schemeClr val="accent5"/>
                </a:solidFill>
              </a:rPr>
              <a:t>are </a:t>
            </a:r>
          </a:p>
        </p:txBody>
      </p:sp>
      <p:sp>
        <p:nvSpPr>
          <p:cNvPr id="3" name="Content Placeholder 2">
            <a:extLst>
              <a:ext uri="{FF2B5EF4-FFF2-40B4-BE49-F238E27FC236}">
                <a16:creationId xmlns:a16="http://schemas.microsoft.com/office/drawing/2014/main" id="{51E9098A-9B11-D2EA-C142-EAE7FE5CA467}"/>
              </a:ext>
            </a:extLst>
          </p:cNvPr>
          <p:cNvSpPr>
            <a:spLocks noGrp="1"/>
          </p:cNvSpPr>
          <p:nvPr>
            <p:ph idx="1"/>
          </p:nvPr>
        </p:nvSpPr>
        <p:spPr>
          <a:xfrm>
            <a:off x="1048264" y="2005012"/>
            <a:ext cx="9514633" cy="701731"/>
          </a:xfrm>
        </p:spPr>
        <p:txBody>
          <a:bodyPr wrap="square">
            <a:spAutoFit/>
          </a:bodyPr>
          <a:lstStyle/>
          <a:p>
            <a:pPr marL="0" indent="0">
              <a:buNone/>
            </a:pPr>
            <a:r>
              <a:rPr lang="en-GB"/>
              <a:t>We knew we could not rely on developing content and hoping young people would find us. </a:t>
            </a:r>
            <a:r>
              <a:rPr lang="en-GB" b="1">
                <a:solidFill>
                  <a:schemeClr val="bg2"/>
                </a:solidFill>
              </a:rPr>
              <a:t>We needed to be the ones to find them</a:t>
            </a:r>
            <a:r>
              <a:rPr lang="en-GB"/>
              <a:t>, to reinforce how much we cared. </a:t>
            </a:r>
          </a:p>
        </p:txBody>
      </p:sp>
      <p:sp>
        <p:nvSpPr>
          <p:cNvPr id="4" name="Rectangle 3">
            <a:extLst>
              <a:ext uri="{FF2B5EF4-FFF2-40B4-BE49-F238E27FC236}">
                <a16:creationId xmlns:a16="http://schemas.microsoft.com/office/drawing/2014/main" id="{DD54A108-B1CC-C85B-8109-69FD00C82125}"/>
              </a:ext>
            </a:extLst>
          </p:cNvPr>
          <p:cNvSpPr/>
          <p:nvPr/>
        </p:nvSpPr>
        <p:spPr>
          <a:xfrm>
            <a:off x="6095999" y="3114675"/>
            <a:ext cx="5049795" cy="285097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tIns="450000" rIns="540000" bIns="0" rtlCol="0" anchor="t" anchorCtr="0"/>
          <a:lstStyle/>
          <a:p>
            <a:r>
              <a:rPr lang="en-GB">
                <a:latin typeface="Aktiv Grotesk" panose="020B0504020202020204" pitchFamily="34" charset="0"/>
                <a:ea typeface="Aktiv Grotesk" panose="020B0504020202020204" pitchFamily="34" charset="0"/>
                <a:cs typeface="Aktiv Grotesk" panose="020B0504020202020204" pitchFamily="34" charset="0"/>
              </a:rPr>
              <a:t>We managed to speak to </a:t>
            </a:r>
            <a:r>
              <a:rPr lang="en-GB" b="1">
                <a:latin typeface="Aktiv Grotesk" panose="020B0504020202020204" pitchFamily="34" charset="0"/>
                <a:ea typeface="Aktiv Grotesk" panose="020B0504020202020204" pitchFamily="34" charset="0"/>
                <a:cs typeface="Aktiv Grotesk" panose="020B0504020202020204" pitchFamily="34" charset="0"/>
              </a:rPr>
              <a:t>83 young people</a:t>
            </a:r>
            <a:r>
              <a:rPr lang="en-GB">
                <a:latin typeface="Aktiv Grotesk" panose="020B0504020202020204" pitchFamily="34" charset="0"/>
                <a:ea typeface="Aktiv Grotesk" panose="020B0504020202020204" pitchFamily="34" charset="0"/>
                <a:cs typeface="Aktiv Grotesk" panose="020B0504020202020204" pitchFamily="34" charset="0"/>
              </a:rPr>
              <a:t>, but a lot of them told us, again, that on-street would not be where we managed to reach most young people. </a:t>
            </a:r>
            <a:r>
              <a:rPr lang="en-GB" b="1">
                <a:latin typeface="Aktiv Grotesk" panose="020B0504020202020204" pitchFamily="34" charset="0"/>
                <a:ea typeface="Aktiv Grotesk" panose="020B0504020202020204" pitchFamily="34" charset="0"/>
                <a:cs typeface="Aktiv Grotesk" panose="020B0504020202020204" pitchFamily="34" charset="0"/>
              </a:rPr>
              <a:t>Many confessed they had friends who developed social anxiety or lost all motivation</a:t>
            </a:r>
            <a:r>
              <a:rPr lang="en-GB">
                <a:latin typeface="Aktiv Grotesk" panose="020B0504020202020204" pitchFamily="34" charset="0"/>
                <a:ea typeface="Aktiv Grotesk" panose="020B0504020202020204" pitchFamily="34" charset="0"/>
                <a:cs typeface="Aktiv Grotesk" panose="020B0504020202020204" pitchFamily="34" charset="0"/>
              </a:rPr>
              <a:t>. </a:t>
            </a:r>
          </a:p>
        </p:txBody>
      </p:sp>
      <p:sp>
        <p:nvSpPr>
          <p:cNvPr id="5" name="Rectangle 4">
            <a:extLst>
              <a:ext uri="{FF2B5EF4-FFF2-40B4-BE49-F238E27FC236}">
                <a16:creationId xmlns:a16="http://schemas.microsoft.com/office/drawing/2014/main" id="{DD2E0BD3-3576-88C1-291C-8DDE6807FF44}"/>
              </a:ext>
            </a:extLst>
          </p:cNvPr>
          <p:cNvSpPr/>
          <p:nvPr/>
        </p:nvSpPr>
        <p:spPr>
          <a:xfrm>
            <a:off x="1055689" y="3114675"/>
            <a:ext cx="5040311" cy="285097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tIns="450000" rIns="540000" bIns="0" rtlCol="0" anchor="t" anchorCtr="0"/>
          <a:lstStyle/>
          <a:p>
            <a:r>
              <a:rPr lang="en-GB">
                <a:latin typeface="Aktiv Grotesk" panose="020B0504020202020204" pitchFamily="34" charset="0"/>
                <a:ea typeface="Aktiv Grotesk" panose="020B0504020202020204" pitchFamily="34" charset="0"/>
                <a:cs typeface="Aktiv Grotesk" panose="020B0504020202020204" pitchFamily="34" charset="0"/>
              </a:rPr>
              <a:t>We attended events including </a:t>
            </a:r>
            <a:r>
              <a:rPr lang="en-GB" b="1">
                <a:latin typeface="Aktiv Grotesk" panose="020B0504020202020204" pitchFamily="34" charset="0"/>
                <a:ea typeface="Aktiv Grotesk" panose="020B0504020202020204" pitchFamily="34" charset="0"/>
                <a:cs typeface="Aktiv Grotesk" panose="020B0504020202020204" pitchFamily="34" charset="0"/>
              </a:rPr>
              <a:t>festivals</a:t>
            </a:r>
            <a:r>
              <a:rPr lang="en-GB">
                <a:latin typeface="Aktiv Grotesk" panose="020B0504020202020204" pitchFamily="34" charset="0"/>
                <a:ea typeface="Aktiv Grotesk" panose="020B0504020202020204" pitchFamily="34" charset="0"/>
                <a:cs typeface="Aktiv Grotesk" panose="020B0504020202020204" pitchFamily="34" charset="0"/>
              </a:rPr>
              <a:t>, </a:t>
            </a:r>
            <a:r>
              <a:rPr lang="en-GB" b="1">
                <a:latin typeface="Aktiv Grotesk" panose="020B0504020202020204" pitchFamily="34" charset="0"/>
                <a:ea typeface="Aktiv Grotesk" panose="020B0504020202020204" pitchFamily="34" charset="0"/>
                <a:cs typeface="Aktiv Grotesk" panose="020B0504020202020204" pitchFamily="34" charset="0"/>
              </a:rPr>
              <a:t>council-led initiatives</a:t>
            </a:r>
            <a:r>
              <a:rPr lang="en-GB">
                <a:latin typeface="Aktiv Grotesk" panose="020B0504020202020204" pitchFamily="34" charset="0"/>
                <a:ea typeface="Aktiv Grotesk" panose="020B0504020202020204" pitchFamily="34" charset="0"/>
                <a:cs typeface="Aktiv Grotesk" panose="020B0504020202020204" pitchFamily="34" charset="0"/>
              </a:rPr>
              <a:t>, </a:t>
            </a:r>
            <a:br>
              <a:rPr lang="en-GB">
                <a:latin typeface="Aktiv Grotesk" panose="020B0504020202020204" pitchFamily="34" charset="0"/>
                <a:ea typeface="Aktiv Grotesk" panose="020B0504020202020204" pitchFamily="34" charset="0"/>
                <a:cs typeface="Aktiv Grotesk" panose="020B0504020202020204" pitchFamily="34" charset="0"/>
              </a:rPr>
            </a:br>
            <a:r>
              <a:rPr lang="en-GB">
                <a:latin typeface="Aktiv Grotesk" panose="020B0504020202020204" pitchFamily="34" charset="0"/>
                <a:ea typeface="Aktiv Grotesk" panose="020B0504020202020204" pitchFamily="34" charset="0"/>
                <a:cs typeface="Aktiv Grotesk" panose="020B0504020202020204" pitchFamily="34" charset="0"/>
              </a:rPr>
              <a:t>in the town centre, Wrexham’s surrounding areas, in </a:t>
            </a:r>
            <a:r>
              <a:rPr lang="en-GB" b="1">
                <a:latin typeface="Aktiv Grotesk" panose="020B0504020202020204" pitchFamily="34" charset="0"/>
                <a:ea typeface="Aktiv Grotesk" panose="020B0504020202020204" pitchFamily="34" charset="0"/>
                <a:cs typeface="Aktiv Grotesk" panose="020B0504020202020204" pitchFamily="34" charset="0"/>
              </a:rPr>
              <a:t>pubs</a:t>
            </a:r>
            <a:r>
              <a:rPr lang="en-GB">
                <a:latin typeface="Aktiv Grotesk" panose="020B0504020202020204" pitchFamily="34" charset="0"/>
                <a:ea typeface="Aktiv Grotesk" panose="020B0504020202020204" pitchFamily="34" charset="0"/>
                <a:cs typeface="Aktiv Grotesk" panose="020B0504020202020204" pitchFamily="34" charset="0"/>
              </a:rPr>
              <a:t>, </a:t>
            </a:r>
            <a:r>
              <a:rPr lang="en-GB" b="1">
                <a:latin typeface="Aktiv Grotesk" panose="020B0504020202020204" pitchFamily="34" charset="0"/>
                <a:ea typeface="Aktiv Grotesk" panose="020B0504020202020204" pitchFamily="34" charset="0"/>
                <a:cs typeface="Aktiv Grotesk" panose="020B0504020202020204" pitchFamily="34" charset="0"/>
              </a:rPr>
              <a:t>sports centres, nail salons</a:t>
            </a:r>
            <a:r>
              <a:rPr lang="en-GB">
                <a:latin typeface="Aktiv Grotesk" panose="020B0504020202020204" pitchFamily="34" charset="0"/>
                <a:ea typeface="Aktiv Grotesk" panose="020B0504020202020204" pitchFamily="34" charset="0"/>
                <a:cs typeface="Aktiv Grotesk" panose="020B0504020202020204" pitchFamily="34" charset="0"/>
              </a:rPr>
              <a:t>; anywhere </a:t>
            </a:r>
            <a:br>
              <a:rPr lang="en-GB">
                <a:latin typeface="Aktiv Grotesk" panose="020B0504020202020204" pitchFamily="34" charset="0"/>
                <a:ea typeface="Aktiv Grotesk" panose="020B0504020202020204" pitchFamily="34" charset="0"/>
                <a:cs typeface="Aktiv Grotesk" panose="020B0504020202020204" pitchFamily="34" charset="0"/>
              </a:rPr>
            </a:br>
            <a:r>
              <a:rPr lang="en-GB">
                <a:latin typeface="Aktiv Grotesk" panose="020B0504020202020204" pitchFamily="34" charset="0"/>
                <a:ea typeface="Aktiv Grotesk" panose="020B0504020202020204" pitchFamily="34" charset="0"/>
                <a:cs typeface="Aktiv Grotesk" panose="020B0504020202020204" pitchFamily="34" charset="0"/>
              </a:rPr>
              <a:t>we suspected young people </a:t>
            </a:r>
            <a:br>
              <a:rPr lang="en-GB">
                <a:latin typeface="Aktiv Grotesk" panose="020B0504020202020204" pitchFamily="34" charset="0"/>
                <a:ea typeface="Aktiv Grotesk" panose="020B0504020202020204" pitchFamily="34" charset="0"/>
                <a:cs typeface="Aktiv Grotesk" panose="020B0504020202020204" pitchFamily="34" charset="0"/>
              </a:rPr>
            </a:br>
            <a:r>
              <a:rPr lang="en-GB">
                <a:latin typeface="Aktiv Grotesk" panose="020B0504020202020204" pitchFamily="34" charset="0"/>
                <a:ea typeface="Aktiv Grotesk" panose="020B0504020202020204" pitchFamily="34" charset="0"/>
                <a:cs typeface="Aktiv Grotesk" panose="020B0504020202020204" pitchFamily="34" charset="0"/>
              </a:rPr>
              <a:t>might gather. </a:t>
            </a:r>
          </a:p>
        </p:txBody>
      </p:sp>
    </p:spTree>
    <p:extLst>
      <p:ext uri="{BB962C8B-B14F-4D97-AF65-F5344CB8AC3E}">
        <p14:creationId xmlns:p14="http://schemas.microsoft.com/office/powerpoint/2010/main" val="11982090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2DE94-C0C8-20BE-52AF-3D2F106F1411}"/>
              </a:ext>
            </a:extLst>
          </p:cNvPr>
          <p:cNvSpPr>
            <a:spLocks noGrp="1"/>
          </p:cNvSpPr>
          <p:nvPr>
            <p:ph type="ctrTitle"/>
          </p:nvPr>
        </p:nvSpPr>
        <p:spPr/>
        <p:txBody>
          <a:bodyPr/>
          <a:lstStyle/>
          <a:p>
            <a:r>
              <a:rPr lang="en-GB"/>
              <a:t>So… what did we learn? </a:t>
            </a:r>
          </a:p>
        </p:txBody>
      </p:sp>
      <p:sp>
        <p:nvSpPr>
          <p:cNvPr id="5" name="Text Placeholder 4">
            <a:extLst>
              <a:ext uri="{FF2B5EF4-FFF2-40B4-BE49-F238E27FC236}">
                <a16:creationId xmlns:a16="http://schemas.microsoft.com/office/drawing/2014/main" id="{6003C8AC-6DE8-E0C4-A2B7-63092547A9A6}"/>
              </a:ext>
            </a:extLst>
          </p:cNvPr>
          <p:cNvSpPr>
            <a:spLocks noGrp="1"/>
          </p:cNvSpPr>
          <p:nvPr>
            <p:ph type="body" sz="quarter" idx="10"/>
          </p:nvPr>
        </p:nvSpPr>
        <p:spPr/>
        <p:txBody>
          <a:bodyPr/>
          <a:lstStyle/>
          <a:p>
            <a:r>
              <a:rPr lang="en-GB"/>
              <a:t>Analysis and findings </a:t>
            </a:r>
          </a:p>
        </p:txBody>
      </p:sp>
      <p:pic>
        <p:nvPicPr>
          <p:cNvPr id="2" name="Picture 1">
            <a:extLst>
              <a:ext uri="{FF2B5EF4-FFF2-40B4-BE49-F238E27FC236}">
                <a16:creationId xmlns:a16="http://schemas.microsoft.com/office/drawing/2014/main" id="{4CA0F0DC-F247-A981-C44D-663342888E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06413" y="2084915"/>
            <a:ext cx="5727513" cy="5727513"/>
          </a:xfrm>
          <a:prstGeom prst="ellipse">
            <a:avLst/>
          </a:prstGeom>
          <a:ln w="196850" cmpd="sng">
            <a:solidFill>
              <a:schemeClr val="tx2"/>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36748342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1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AB9E749-2E9A-62C6-F46A-C44B937FD23E}"/>
              </a:ext>
            </a:extLst>
          </p:cNvPr>
          <p:cNvGrpSpPr/>
          <p:nvPr/>
        </p:nvGrpSpPr>
        <p:grpSpPr>
          <a:xfrm>
            <a:off x="584134" y="383869"/>
            <a:ext cx="2476058" cy="3261060"/>
            <a:chOff x="815782" y="1687711"/>
            <a:chExt cx="2476058" cy="3261060"/>
          </a:xfrm>
        </p:grpSpPr>
        <p:pic>
          <p:nvPicPr>
            <p:cNvPr id="23" name="Picture 22" descr="A silhouette of a person&#10;&#10;Description automatically generated">
              <a:extLst>
                <a:ext uri="{FF2B5EF4-FFF2-40B4-BE49-F238E27FC236}">
                  <a16:creationId xmlns:a16="http://schemas.microsoft.com/office/drawing/2014/main" id="{D0E08E39-EBA1-28FE-F900-897B3A7F66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5279" y="1687711"/>
              <a:ext cx="689610" cy="748284"/>
            </a:xfrm>
            <a:prstGeom prst="rect">
              <a:avLst/>
            </a:prstGeom>
          </p:spPr>
        </p:pic>
        <p:sp>
          <p:nvSpPr>
            <p:cNvPr id="24" name="TextBox 23">
              <a:extLst>
                <a:ext uri="{FF2B5EF4-FFF2-40B4-BE49-F238E27FC236}">
                  <a16:creationId xmlns:a16="http://schemas.microsoft.com/office/drawing/2014/main" id="{8579F7BD-F105-DBE3-8CE9-64B1D33CA809}"/>
                </a:ext>
              </a:extLst>
            </p:cNvPr>
            <p:cNvSpPr txBox="1"/>
            <p:nvPr/>
          </p:nvSpPr>
          <p:spPr>
            <a:xfrm>
              <a:off x="815782" y="2375035"/>
              <a:ext cx="2476058" cy="2573736"/>
            </a:xfrm>
            <a:prstGeom prst="wedgeRectCallout">
              <a:avLst>
                <a:gd name="adj1" fmla="val 23794"/>
                <a:gd name="adj2" fmla="val -45255"/>
              </a:avLst>
            </a:prstGeom>
            <a:solidFill>
              <a:schemeClr val="accent5"/>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My short-term goals are to move to Leicester to complete my 3 years of dance university, My long-term goals are to have my own dance studio local in Wrexham to help young kids find their passion and talents.</a:t>
              </a:r>
            </a:p>
          </p:txBody>
        </p:sp>
      </p:grpSp>
      <p:grpSp>
        <p:nvGrpSpPr>
          <p:cNvPr id="30" name="Group 29">
            <a:extLst>
              <a:ext uri="{FF2B5EF4-FFF2-40B4-BE49-F238E27FC236}">
                <a16:creationId xmlns:a16="http://schemas.microsoft.com/office/drawing/2014/main" id="{ED52E113-7767-2191-5113-3F72E55AFE7E}"/>
              </a:ext>
            </a:extLst>
          </p:cNvPr>
          <p:cNvGrpSpPr/>
          <p:nvPr/>
        </p:nvGrpSpPr>
        <p:grpSpPr>
          <a:xfrm>
            <a:off x="1790548" y="3358565"/>
            <a:ext cx="2680289" cy="2783796"/>
            <a:chOff x="2013631" y="3133254"/>
            <a:chExt cx="2680289" cy="2783796"/>
          </a:xfrm>
        </p:grpSpPr>
        <p:pic>
          <p:nvPicPr>
            <p:cNvPr id="28" name="Picture 27">
              <a:extLst>
                <a:ext uri="{FF2B5EF4-FFF2-40B4-BE49-F238E27FC236}">
                  <a16:creationId xmlns:a16="http://schemas.microsoft.com/office/drawing/2014/main" id="{5800A771-E3DC-A6B4-EBAC-37E0611F5E4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510900" y="3133254"/>
              <a:ext cx="853835" cy="748284"/>
            </a:xfrm>
            <a:prstGeom prst="rect">
              <a:avLst/>
            </a:prstGeom>
          </p:spPr>
        </p:pic>
        <p:sp>
          <p:nvSpPr>
            <p:cNvPr id="29" name="TextBox 28">
              <a:extLst>
                <a:ext uri="{FF2B5EF4-FFF2-40B4-BE49-F238E27FC236}">
                  <a16:creationId xmlns:a16="http://schemas.microsoft.com/office/drawing/2014/main" id="{3FA94525-CC22-82E4-C845-87FAE3A2A7B8}"/>
                </a:ext>
              </a:extLst>
            </p:cNvPr>
            <p:cNvSpPr txBox="1"/>
            <p:nvPr/>
          </p:nvSpPr>
          <p:spPr>
            <a:xfrm>
              <a:off x="2013631" y="3834474"/>
              <a:ext cx="2680289" cy="2082576"/>
            </a:xfrm>
            <a:prstGeom prst="wedgeRectCallout">
              <a:avLst>
                <a:gd name="adj1" fmla="val 22317"/>
                <a:gd name="adj2" fmla="val -46140"/>
              </a:avLst>
            </a:prstGeom>
            <a:solidFill>
              <a:schemeClr val="accent4"/>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To buy my </a:t>
              </a:r>
              <a:r>
                <a:rPr lang="en-GB" sz="14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Dream house in the country </a:t>
              </a: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with a big garden and build my dream pond with fish in it and to </a:t>
              </a:r>
              <a:r>
                <a:rPr lang="en-GB" sz="14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work in a park ranger job </a:t>
              </a: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that pays well.</a:t>
              </a:r>
            </a:p>
            <a:p>
              <a:pPr>
                <a:lnSpc>
                  <a:spcPct val="114000"/>
                </a:lnSpc>
              </a:pPr>
              <a:endPar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p:txBody>
        </p:sp>
      </p:grpSp>
      <p:grpSp>
        <p:nvGrpSpPr>
          <p:cNvPr id="51" name="Group 50">
            <a:extLst>
              <a:ext uri="{FF2B5EF4-FFF2-40B4-BE49-F238E27FC236}">
                <a16:creationId xmlns:a16="http://schemas.microsoft.com/office/drawing/2014/main" id="{FC9315F9-F920-0EB0-6612-BCADAEF2DA12}"/>
              </a:ext>
            </a:extLst>
          </p:cNvPr>
          <p:cNvGrpSpPr/>
          <p:nvPr/>
        </p:nvGrpSpPr>
        <p:grpSpPr>
          <a:xfrm>
            <a:off x="3714734" y="602853"/>
            <a:ext cx="5196122" cy="1558974"/>
            <a:chOff x="4325830" y="1670737"/>
            <a:chExt cx="5196122" cy="1558974"/>
          </a:xfrm>
        </p:grpSpPr>
        <p:pic>
          <p:nvPicPr>
            <p:cNvPr id="32" name="Picture 31">
              <a:extLst>
                <a:ext uri="{FF2B5EF4-FFF2-40B4-BE49-F238E27FC236}">
                  <a16:creationId xmlns:a16="http://schemas.microsoft.com/office/drawing/2014/main" id="{382E82CF-7510-C370-EFDA-7D53F9339ED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67126" y="1670737"/>
              <a:ext cx="720970" cy="748284"/>
            </a:xfrm>
            <a:prstGeom prst="rect">
              <a:avLst/>
            </a:prstGeom>
          </p:spPr>
        </p:pic>
        <p:sp>
          <p:nvSpPr>
            <p:cNvPr id="50" name="TextBox 49">
              <a:extLst>
                <a:ext uri="{FF2B5EF4-FFF2-40B4-BE49-F238E27FC236}">
                  <a16:creationId xmlns:a16="http://schemas.microsoft.com/office/drawing/2014/main" id="{368D4196-A852-9167-BFB5-EC75423312A5}"/>
                </a:ext>
              </a:extLst>
            </p:cNvPr>
            <p:cNvSpPr txBox="1"/>
            <p:nvPr/>
          </p:nvSpPr>
          <p:spPr>
            <a:xfrm>
              <a:off x="4325830" y="2375035"/>
              <a:ext cx="5196122" cy="854676"/>
            </a:xfrm>
            <a:prstGeom prst="wedgeRectCallout">
              <a:avLst>
                <a:gd name="adj1" fmla="val 22083"/>
                <a:gd name="adj2" fmla="val -34398"/>
              </a:avLst>
            </a:prstGeom>
            <a:solidFill>
              <a:schemeClr val="bg2"/>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 want to be able to </a:t>
              </a:r>
              <a:r>
                <a:rPr lang="en-GB" sz="14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spend time with my friends and family</a:t>
              </a: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 Enjoy days out and good food without money worries.</a:t>
              </a:r>
            </a:p>
          </p:txBody>
        </p:sp>
      </p:grpSp>
      <p:grpSp>
        <p:nvGrpSpPr>
          <p:cNvPr id="55" name="Group 54">
            <a:extLst>
              <a:ext uri="{FF2B5EF4-FFF2-40B4-BE49-F238E27FC236}">
                <a16:creationId xmlns:a16="http://schemas.microsoft.com/office/drawing/2014/main" id="{53CB832F-EB57-C072-EC3E-F2810220048C}"/>
              </a:ext>
            </a:extLst>
          </p:cNvPr>
          <p:cNvGrpSpPr/>
          <p:nvPr/>
        </p:nvGrpSpPr>
        <p:grpSpPr>
          <a:xfrm>
            <a:off x="4767790" y="2512437"/>
            <a:ext cx="2355249" cy="2812482"/>
            <a:chOff x="5679279" y="3663307"/>
            <a:chExt cx="2355249" cy="2812482"/>
          </a:xfrm>
        </p:grpSpPr>
        <p:pic>
          <p:nvPicPr>
            <p:cNvPr id="53" name="Picture 52">
              <a:extLst>
                <a:ext uri="{FF2B5EF4-FFF2-40B4-BE49-F238E27FC236}">
                  <a16:creationId xmlns:a16="http://schemas.microsoft.com/office/drawing/2014/main" id="{80D91B4C-AE04-EA85-82D9-FE7E31CE32B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026540" y="3663307"/>
              <a:ext cx="689610" cy="748284"/>
            </a:xfrm>
            <a:prstGeom prst="rect">
              <a:avLst/>
            </a:prstGeom>
          </p:spPr>
        </p:pic>
        <p:sp>
          <p:nvSpPr>
            <p:cNvPr id="54" name="TextBox 53">
              <a:extLst>
                <a:ext uri="{FF2B5EF4-FFF2-40B4-BE49-F238E27FC236}">
                  <a16:creationId xmlns:a16="http://schemas.microsoft.com/office/drawing/2014/main" id="{1F9A05A7-2708-7ED0-7B5D-E67DCC0C132C}"/>
                </a:ext>
              </a:extLst>
            </p:cNvPr>
            <p:cNvSpPr txBox="1"/>
            <p:nvPr/>
          </p:nvSpPr>
          <p:spPr>
            <a:xfrm>
              <a:off x="5679279" y="4393213"/>
              <a:ext cx="2355249" cy="2082576"/>
            </a:xfrm>
            <a:prstGeom prst="wedgeRectCallout">
              <a:avLst>
                <a:gd name="adj1" fmla="val -21742"/>
                <a:gd name="adj2" fmla="val -49790"/>
              </a:avLst>
            </a:prstGeom>
            <a:solidFill>
              <a:schemeClr val="accent1"/>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4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 am a lot more anxious now </a:t>
              </a: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than I was before covid. Therefore, impacts me with some normal life activities and </a:t>
              </a:r>
              <a:r>
                <a:rPr lang="en-GB" sz="14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hits me when least expected</a:t>
              </a: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a:t>
              </a:r>
            </a:p>
          </p:txBody>
        </p:sp>
      </p:grpSp>
      <p:grpSp>
        <p:nvGrpSpPr>
          <p:cNvPr id="59" name="Group 58">
            <a:extLst>
              <a:ext uri="{FF2B5EF4-FFF2-40B4-BE49-F238E27FC236}">
                <a16:creationId xmlns:a16="http://schemas.microsoft.com/office/drawing/2014/main" id="{B3C6EF8C-E0D5-79D9-9BA4-AEF0753E1FBE}"/>
              </a:ext>
            </a:extLst>
          </p:cNvPr>
          <p:cNvGrpSpPr/>
          <p:nvPr/>
        </p:nvGrpSpPr>
        <p:grpSpPr>
          <a:xfrm>
            <a:off x="7339584" y="3980798"/>
            <a:ext cx="2245451" cy="2486187"/>
            <a:chOff x="7764181" y="3298317"/>
            <a:chExt cx="2245451" cy="2486187"/>
          </a:xfrm>
        </p:grpSpPr>
        <p:pic>
          <p:nvPicPr>
            <p:cNvPr id="57" name="Picture 56">
              <a:extLst>
                <a:ext uri="{FF2B5EF4-FFF2-40B4-BE49-F238E27FC236}">
                  <a16:creationId xmlns:a16="http://schemas.microsoft.com/office/drawing/2014/main" id="{B08D5B0E-F4AF-E98E-2903-5C8AB1B7BCA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764986" y="3298317"/>
              <a:ext cx="802672" cy="870966"/>
            </a:xfrm>
            <a:prstGeom prst="rect">
              <a:avLst/>
            </a:prstGeom>
          </p:spPr>
        </p:pic>
        <p:sp>
          <p:nvSpPr>
            <p:cNvPr id="58" name="TextBox 57">
              <a:extLst>
                <a:ext uri="{FF2B5EF4-FFF2-40B4-BE49-F238E27FC236}">
                  <a16:creationId xmlns:a16="http://schemas.microsoft.com/office/drawing/2014/main" id="{DC34A53C-98E7-7C3D-BABF-A375487A3677}"/>
                </a:ext>
              </a:extLst>
            </p:cNvPr>
            <p:cNvSpPr txBox="1"/>
            <p:nvPr/>
          </p:nvSpPr>
          <p:spPr>
            <a:xfrm>
              <a:off x="7764181" y="4105244"/>
              <a:ext cx="2245451" cy="1679260"/>
            </a:xfrm>
            <a:prstGeom prst="wedgeRectCallout">
              <a:avLst>
                <a:gd name="adj1" fmla="val 22317"/>
                <a:gd name="adj2" fmla="val -37402"/>
              </a:avLst>
            </a:prstGeom>
            <a:solidFill>
              <a:schemeClr val="tx2"/>
            </a:solidFill>
            <a:ln w="50800">
              <a:solidFill>
                <a:schemeClr val="accent6"/>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500" b="1">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I missed out on key knowledge </a:t>
              </a:r>
              <a:r>
                <a:rPr lang="en-GB" sz="150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I could have learned if it was in the normal conditions.</a:t>
              </a:r>
            </a:p>
          </p:txBody>
        </p:sp>
      </p:grpSp>
      <p:grpSp>
        <p:nvGrpSpPr>
          <p:cNvPr id="63" name="Group 62">
            <a:extLst>
              <a:ext uri="{FF2B5EF4-FFF2-40B4-BE49-F238E27FC236}">
                <a16:creationId xmlns:a16="http://schemas.microsoft.com/office/drawing/2014/main" id="{56A56BEF-9E62-351D-9A52-90F75EF06CA3}"/>
              </a:ext>
            </a:extLst>
          </p:cNvPr>
          <p:cNvGrpSpPr/>
          <p:nvPr/>
        </p:nvGrpSpPr>
        <p:grpSpPr>
          <a:xfrm>
            <a:off x="7635821" y="2108921"/>
            <a:ext cx="3320610" cy="1799772"/>
            <a:chOff x="8715157" y="2106620"/>
            <a:chExt cx="3320610" cy="1799772"/>
          </a:xfrm>
        </p:grpSpPr>
        <p:pic>
          <p:nvPicPr>
            <p:cNvPr id="61" name="Picture 60">
              <a:extLst>
                <a:ext uri="{FF2B5EF4-FFF2-40B4-BE49-F238E27FC236}">
                  <a16:creationId xmlns:a16="http://schemas.microsoft.com/office/drawing/2014/main" id="{E2BAD1C8-2A46-EA4D-5BF4-FC59186982A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533888" y="2106620"/>
              <a:ext cx="907630" cy="748284"/>
            </a:xfrm>
            <a:prstGeom prst="rect">
              <a:avLst/>
            </a:prstGeom>
          </p:spPr>
        </p:pic>
        <p:sp>
          <p:nvSpPr>
            <p:cNvPr id="62" name="TextBox 61">
              <a:extLst>
                <a:ext uri="{FF2B5EF4-FFF2-40B4-BE49-F238E27FC236}">
                  <a16:creationId xmlns:a16="http://schemas.microsoft.com/office/drawing/2014/main" id="{C9140903-E8D5-04B7-4060-4421A6300229}"/>
                </a:ext>
              </a:extLst>
            </p:cNvPr>
            <p:cNvSpPr txBox="1"/>
            <p:nvPr/>
          </p:nvSpPr>
          <p:spPr>
            <a:xfrm>
              <a:off x="8715157" y="2806136"/>
              <a:ext cx="3320610" cy="1100256"/>
            </a:xfrm>
            <a:prstGeom prst="wedgeRectCallout">
              <a:avLst>
                <a:gd name="adj1" fmla="val 22684"/>
                <a:gd name="adj2" fmla="val -38718"/>
              </a:avLst>
            </a:prstGeom>
            <a:solidFill>
              <a:schemeClr val="accent2"/>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 think it’s made me </a:t>
              </a:r>
              <a:r>
                <a:rPr lang="en-GB" sz="14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more anxious; </a:t>
              </a:r>
              <a:r>
                <a:rPr lang="en-GB" sz="14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 struggle to find motivation to do work.</a:t>
              </a:r>
            </a:p>
          </p:txBody>
        </p:sp>
      </p:grpSp>
    </p:spTree>
    <p:extLst>
      <p:ext uri="{BB962C8B-B14F-4D97-AF65-F5344CB8AC3E}">
        <p14:creationId xmlns:p14="http://schemas.microsoft.com/office/powerpoint/2010/main" val="163552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5A63A-06D1-B066-1C30-218DECE4162B}"/>
              </a:ext>
            </a:extLst>
          </p:cNvPr>
          <p:cNvSpPr>
            <a:spLocks noGrp="1"/>
          </p:cNvSpPr>
          <p:nvPr>
            <p:ph type="title"/>
          </p:nvPr>
        </p:nvSpPr>
        <p:spPr/>
        <p:txBody>
          <a:bodyPr/>
          <a:lstStyle/>
          <a:p>
            <a:r>
              <a:rPr lang="en-GB"/>
              <a:t>A day in the life of…</a:t>
            </a:r>
          </a:p>
        </p:txBody>
      </p:sp>
      <p:sp>
        <p:nvSpPr>
          <p:cNvPr id="6" name="Title 3">
            <a:extLst>
              <a:ext uri="{FF2B5EF4-FFF2-40B4-BE49-F238E27FC236}">
                <a16:creationId xmlns:a16="http://schemas.microsoft.com/office/drawing/2014/main" id="{4975D926-737F-ED88-3C07-CE98CD27F7DA}"/>
              </a:ext>
            </a:extLst>
          </p:cNvPr>
          <p:cNvSpPr txBox="1">
            <a:spLocks/>
          </p:cNvSpPr>
          <p:nvPr/>
        </p:nvSpPr>
        <p:spPr>
          <a:xfrm>
            <a:off x="919678" y="1285666"/>
            <a:ext cx="8652326" cy="123807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bg1"/>
                </a:solidFill>
                <a:latin typeface="Aesthet Nova" pitchFamily="2" charset="77"/>
                <a:ea typeface="+mj-ea"/>
                <a:cs typeface="+mj-cs"/>
              </a:defRPr>
            </a:lvl1pPr>
          </a:lstStyle>
          <a:p>
            <a:r>
              <a:rPr lang="en-GB" sz="15000">
                <a:solidFill>
                  <a:schemeClr val="accent3"/>
                </a:solidFill>
              </a:rPr>
              <a:t>Emma</a:t>
            </a:r>
          </a:p>
        </p:txBody>
      </p:sp>
      <p:pic>
        <p:nvPicPr>
          <p:cNvPr id="3" name="Picture 2" descr="A person standing on a brick sidewalk&#10;&#10;Description automatically generated">
            <a:extLst>
              <a:ext uri="{FF2B5EF4-FFF2-40B4-BE49-F238E27FC236}">
                <a16:creationId xmlns:a16="http://schemas.microsoft.com/office/drawing/2014/main" id="{8F4FA24C-5351-56D8-53B9-4D4557559E89}"/>
              </a:ext>
            </a:extLst>
          </p:cNvPr>
          <p:cNvPicPr>
            <a:picLocks noChangeAspect="1"/>
          </p:cNvPicPr>
          <p:nvPr/>
        </p:nvPicPr>
        <p:blipFill rotWithShape="1">
          <a:blip r:embed="rId5"/>
          <a:srcRect t="12705" b="20465"/>
          <a:stretch/>
        </p:blipFill>
        <p:spPr>
          <a:xfrm>
            <a:off x="5901070" y="1418135"/>
            <a:ext cx="5956934" cy="5971493"/>
          </a:xfrm>
          <a:prstGeom prst="ellipse">
            <a:avLst/>
          </a:prstGeom>
          <a:ln w="1397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ntvD4_05.wav">
            <a:hlinkClick r:id="" action="ppaction://media"/>
            <a:extLst>
              <a:ext uri="{FF2B5EF4-FFF2-40B4-BE49-F238E27FC236}">
                <a16:creationId xmlns:a16="http://schemas.microsoft.com/office/drawing/2014/main" id="{87F07009-50CC-CAC1-D73D-6F52F0E4680F}"/>
              </a:ext>
            </a:extLst>
          </p:cNvPr>
          <p:cNvPicPr>
            <a:picLocks noChangeAspect="1"/>
          </p:cNvPicPr>
          <p:nvPr>
            <a:audioFile r:link="rId1"/>
            <p:extLst>
              <p:ext uri="{DAA4B4D4-6D71-4841-9C94-3DE7FCFB9230}">
                <p14:media xmlns:p14="http://schemas.microsoft.com/office/powerpoint/2010/main" r:embed="rId2">
                  <p14:trim st="190016.9062" end="180911.0429"/>
                  <p14:fade in="250" out="250"/>
                </p14:media>
              </p:ext>
            </p:extLst>
          </p:nvPr>
        </p:nvPicPr>
        <p:blipFill>
          <a:blip r:embed="rId6"/>
          <a:stretch>
            <a:fillRect/>
          </a:stretch>
        </p:blipFill>
        <p:spPr>
          <a:xfrm>
            <a:off x="2255468" y="4403881"/>
            <a:ext cx="812800" cy="812800"/>
          </a:xfrm>
          <a:prstGeom prst="rect">
            <a:avLst/>
          </a:prstGeom>
        </p:spPr>
      </p:pic>
    </p:spTree>
    <p:extLst>
      <p:ext uri="{BB962C8B-B14F-4D97-AF65-F5344CB8AC3E}">
        <p14:creationId xmlns:p14="http://schemas.microsoft.com/office/powerpoint/2010/main" val="13351687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6437-3A2F-881A-BCA1-F4905C087A73}"/>
              </a:ext>
            </a:extLst>
          </p:cNvPr>
          <p:cNvSpPr>
            <a:spLocks noGrp="1"/>
          </p:cNvSpPr>
          <p:nvPr>
            <p:ph type="title"/>
          </p:nvPr>
        </p:nvSpPr>
        <p:spPr/>
        <p:txBody>
          <a:bodyPr/>
          <a:lstStyle/>
          <a:p>
            <a:r>
              <a:rPr lang="en-US"/>
              <a:t>Content</a:t>
            </a:r>
          </a:p>
        </p:txBody>
      </p:sp>
      <p:sp>
        <p:nvSpPr>
          <p:cNvPr id="3" name="Content Placeholder 2">
            <a:extLst>
              <a:ext uri="{FF2B5EF4-FFF2-40B4-BE49-F238E27FC236}">
                <a16:creationId xmlns:a16="http://schemas.microsoft.com/office/drawing/2014/main" id="{BD558590-A1CA-3068-8FEF-D619D863B496}"/>
              </a:ext>
            </a:extLst>
          </p:cNvPr>
          <p:cNvSpPr>
            <a:spLocks noGrp="1"/>
          </p:cNvSpPr>
          <p:nvPr>
            <p:ph idx="1"/>
          </p:nvPr>
        </p:nvSpPr>
        <p:spPr>
          <a:xfrm>
            <a:off x="1048264" y="2005012"/>
            <a:ext cx="10097531" cy="2917717"/>
          </a:xfrm>
        </p:spPr>
        <p:txBody>
          <a:bodyPr>
            <a:normAutofit/>
          </a:bodyPr>
          <a:lstStyle/>
          <a:p>
            <a:r>
              <a:rPr lang="en-GB" sz="2200"/>
              <a:t>The </a:t>
            </a:r>
            <a:r>
              <a:rPr lang="en-GB" sz="2200" b="1">
                <a:solidFill>
                  <a:schemeClr val="accent4"/>
                </a:solidFill>
              </a:rPr>
              <a:t>start</a:t>
            </a:r>
            <a:r>
              <a:rPr lang="en-GB" sz="2200"/>
              <a:t> of the journey </a:t>
            </a:r>
          </a:p>
          <a:p>
            <a:r>
              <a:rPr lang="en-GB" sz="2200" b="1">
                <a:solidFill>
                  <a:schemeClr val="accent5"/>
                </a:solidFill>
              </a:rPr>
              <a:t>Finding</a:t>
            </a:r>
            <a:r>
              <a:rPr lang="en-GB" sz="2200"/>
              <a:t> the missing voices </a:t>
            </a:r>
          </a:p>
          <a:p>
            <a:r>
              <a:rPr lang="en-GB" sz="2200"/>
              <a:t>What did we </a:t>
            </a:r>
            <a:r>
              <a:rPr lang="en-GB" sz="2200" b="1">
                <a:solidFill>
                  <a:schemeClr val="accent3"/>
                </a:solidFill>
              </a:rPr>
              <a:t>learn</a:t>
            </a:r>
            <a:r>
              <a:rPr lang="en-GB" sz="2200"/>
              <a:t>?</a:t>
            </a:r>
          </a:p>
          <a:p>
            <a:r>
              <a:rPr lang="en-GB" sz="2200" b="1">
                <a:solidFill>
                  <a:schemeClr val="accent6"/>
                </a:solidFill>
              </a:rPr>
              <a:t>Who are </a:t>
            </a:r>
            <a:r>
              <a:rPr lang="en-GB" sz="2200"/>
              <a:t>the young people of Wrexham? </a:t>
            </a:r>
          </a:p>
          <a:p>
            <a:r>
              <a:rPr lang="en-GB" sz="2200"/>
              <a:t>End of a chapter, </a:t>
            </a:r>
            <a:r>
              <a:rPr lang="en-GB" sz="2200" b="1">
                <a:solidFill>
                  <a:schemeClr val="accent1"/>
                </a:solidFill>
              </a:rPr>
              <a:t>start</a:t>
            </a:r>
            <a:r>
              <a:rPr lang="en-GB" sz="2200"/>
              <a:t> of a new one </a:t>
            </a:r>
          </a:p>
        </p:txBody>
      </p:sp>
      <p:sp>
        <p:nvSpPr>
          <p:cNvPr id="11" name="Doughnut 10">
            <a:extLst>
              <a:ext uri="{FF2B5EF4-FFF2-40B4-BE49-F238E27FC236}">
                <a16:creationId xmlns:a16="http://schemas.microsoft.com/office/drawing/2014/main" id="{44BA4F2C-1F7C-5922-4699-75DF500CBA56}"/>
              </a:ext>
            </a:extLst>
          </p:cNvPr>
          <p:cNvSpPr/>
          <p:nvPr/>
        </p:nvSpPr>
        <p:spPr>
          <a:xfrm>
            <a:off x="6096000" y="2644105"/>
            <a:ext cx="6228287" cy="6228287"/>
          </a:xfrm>
          <a:prstGeom prst="don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7DD55204-E0CF-8224-8FBE-A328937D56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510"/>
          <a:stretch/>
        </p:blipFill>
        <p:spPr>
          <a:xfrm rot="333862">
            <a:off x="7977544" y="2996437"/>
            <a:ext cx="3446096" cy="4161615"/>
          </a:xfrm>
          <a:prstGeom prst="rect">
            <a:avLst/>
          </a:prstGeom>
        </p:spPr>
      </p:pic>
      <p:pic>
        <p:nvPicPr>
          <p:cNvPr id="6" name="Picture 5" descr="A person in a black hoodie&#10;&#10;Description automatically generated">
            <a:extLst>
              <a:ext uri="{FF2B5EF4-FFF2-40B4-BE49-F238E27FC236}">
                <a16:creationId xmlns:a16="http://schemas.microsoft.com/office/drawing/2014/main" id="{D6FAE9FD-2381-67B2-CD4A-9BB91506AA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52919">
            <a:off x="6592660" y="3348230"/>
            <a:ext cx="3107932" cy="3753237"/>
          </a:xfrm>
          <a:prstGeom prst="rect">
            <a:avLst/>
          </a:prstGeom>
        </p:spPr>
      </p:pic>
    </p:spTree>
    <p:extLst>
      <p:ext uri="{BB962C8B-B14F-4D97-AF65-F5344CB8AC3E}">
        <p14:creationId xmlns:p14="http://schemas.microsoft.com/office/powerpoint/2010/main" val="3766226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50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50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50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500"/>
                                  </p:stCondLst>
                                  <p:childTnLst>
                                    <p:set>
                                      <p:cBhvr>
                                        <p:cTn id="3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50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alphaModFix amt="2005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BA86A3-DD7D-2808-F49C-6D65D6FFDFE0}"/>
              </a:ext>
            </a:extLst>
          </p:cNvPr>
          <p:cNvGrpSpPr/>
          <p:nvPr/>
        </p:nvGrpSpPr>
        <p:grpSpPr>
          <a:xfrm>
            <a:off x="743106" y="1431360"/>
            <a:ext cx="4077494" cy="2164395"/>
            <a:chOff x="864212" y="883886"/>
            <a:chExt cx="4077494" cy="2164395"/>
          </a:xfrm>
        </p:grpSpPr>
        <p:pic>
          <p:nvPicPr>
            <p:cNvPr id="7" name="Picture 6" descr="A silhouette of a person&#10;&#10;Description automatically generated">
              <a:extLst>
                <a:ext uri="{FF2B5EF4-FFF2-40B4-BE49-F238E27FC236}">
                  <a16:creationId xmlns:a16="http://schemas.microsoft.com/office/drawing/2014/main" id="{F83A891B-D704-7041-D238-AF244561DC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0963" y="883886"/>
              <a:ext cx="689610" cy="748284"/>
            </a:xfrm>
            <a:prstGeom prst="rect">
              <a:avLst/>
            </a:prstGeom>
          </p:spPr>
        </p:pic>
        <p:sp>
          <p:nvSpPr>
            <p:cNvPr id="8" name="TextBox 7">
              <a:extLst>
                <a:ext uri="{FF2B5EF4-FFF2-40B4-BE49-F238E27FC236}">
                  <a16:creationId xmlns:a16="http://schemas.microsoft.com/office/drawing/2014/main" id="{EA7AA1C0-3E21-CBAA-870F-3565062262F7}"/>
                </a:ext>
              </a:extLst>
            </p:cNvPr>
            <p:cNvSpPr txBox="1"/>
            <p:nvPr/>
          </p:nvSpPr>
          <p:spPr>
            <a:xfrm>
              <a:off x="864212" y="1632170"/>
              <a:ext cx="4077494" cy="1416111"/>
            </a:xfrm>
            <a:prstGeom prst="wedgeRectCallout">
              <a:avLst>
                <a:gd name="adj1" fmla="val 23433"/>
                <a:gd name="adj2" fmla="val -37456"/>
              </a:avLst>
            </a:prstGeom>
            <a:solidFill>
              <a:schemeClr val="accent5"/>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5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 panic when something changes. My worries for said goal is that if it were to suddenly change then</a:t>
              </a:r>
              <a:r>
                <a:rPr lang="en-GB" sz="15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 I wouldn’t be able to cope with change.</a:t>
              </a:r>
            </a:p>
          </p:txBody>
        </p:sp>
      </p:grpSp>
      <p:grpSp>
        <p:nvGrpSpPr>
          <p:cNvPr id="9" name="Group 8">
            <a:extLst>
              <a:ext uri="{FF2B5EF4-FFF2-40B4-BE49-F238E27FC236}">
                <a16:creationId xmlns:a16="http://schemas.microsoft.com/office/drawing/2014/main" id="{FB256994-6F96-52B1-68FB-BA60CFCEAFCB}"/>
              </a:ext>
            </a:extLst>
          </p:cNvPr>
          <p:cNvGrpSpPr/>
          <p:nvPr/>
        </p:nvGrpSpPr>
        <p:grpSpPr>
          <a:xfrm>
            <a:off x="5730977" y="644927"/>
            <a:ext cx="3320610" cy="1953953"/>
            <a:chOff x="864212" y="883886"/>
            <a:chExt cx="3320610" cy="1953953"/>
          </a:xfrm>
        </p:grpSpPr>
        <p:pic>
          <p:nvPicPr>
            <p:cNvPr id="10" name="Picture 9">
              <a:extLst>
                <a:ext uri="{FF2B5EF4-FFF2-40B4-BE49-F238E27FC236}">
                  <a16:creationId xmlns:a16="http://schemas.microsoft.com/office/drawing/2014/main" id="{6E2B41C9-F1B8-70DC-C16E-AFF70806B6D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791630" y="883886"/>
              <a:ext cx="798943" cy="748284"/>
            </a:xfrm>
            <a:prstGeom prst="rect">
              <a:avLst/>
            </a:prstGeom>
          </p:spPr>
        </p:pic>
        <p:sp>
          <p:nvSpPr>
            <p:cNvPr id="11" name="TextBox 10">
              <a:extLst>
                <a:ext uri="{FF2B5EF4-FFF2-40B4-BE49-F238E27FC236}">
                  <a16:creationId xmlns:a16="http://schemas.microsoft.com/office/drawing/2014/main" id="{0DF636EE-6EA0-298D-7E78-A9ADD84F095A}"/>
                </a:ext>
              </a:extLst>
            </p:cNvPr>
            <p:cNvSpPr txBox="1"/>
            <p:nvPr/>
          </p:nvSpPr>
          <p:spPr>
            <a:xfrm>
              <a:off x="864212" y="1632170"/>
              <a:ext cx="3320610" cy="1205669"/>
            </a:xfrm>
            <a:prstGeom prst="wedgeRectCallout">
              <a:avLst>
                <a:gd name="adj1" fmla="val 22689"/>
                <a:gd name="adj2" fmla="val -38412"/>
              </a:avLst>
            </a:prstGeom>
            <a:solidFill>
              <a:schemeClr val="bg2"/>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6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It's really tough down here, </a:t>
              </a:r>
              <a:r>
                <a:rPr lang="en-GB" sz="16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lack of funds and support is really draining me</a:t>
              </a:r>
              <a:r>
                <a:rPr lang="en-GB" sz="16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a:t>
              </a:r>
            </a:p>
          </p:txBody>
        </p:sp>
      </p:grpSp>
      <p:grpSp>
        <p:nvGrpSpPr>
          <p:cNvPr id="12" name="Group 11">
            <a:extLst>
              <a:ext uri="{FF2B5EF4-FFF2-40B4-BE49-F238E27FC236}">
                <a16:creationId xmlns:a16="http://schemas.microsoft.com/office/drawing/2014/main" id="{4F76AE95-F307-FEEF-57F0-E2075DD02420}"/>
              </a:ext>
            </a:extLst>
          </p:cNvPr>
          <p:cNvGrpSpPr/>
          <p:nvPr/>
        </p:nvGrpSpPr>
        <p:grpSpPr>
          <a:xfrm>
            <a:off x="8582585" y="2278812"/>
            <a:ext cx="2511044" cy="2234671"/>
            <a:chOff x="1673778" y="883886"/>
            <a:chExt cx="2511044" cy="2234671"/>
          </a:xfrm>
        </p:grpSpPr>
        <p:pic>
          <p:nvPicPr>
            <p:cNvPr id="13" name="Picture 12">
              <a:extLst>
                <a:ext uri="{FF2B5EF4-FFF2-40B4-BE49-F238E27FC236}">
                  <a16:creationId xmlns:a16="http://schemas.microsoft.com/office/drawing/2014/main" id="{6AEF00E6-85FE-9C25-A6B5-910C1523921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900963" y="883886"/>
              <a:ext cx="689610" cy="748284"/>
            </a:xfrm>
            <a:prstGeom prst="rect">
              <a:avLst/>
            </a:prstGeom>
          </p:spPr>
        </p:pic>
        <p:sp>
          <p:nvSpPr>
            <p:cNvPr id="14" name="TextBox 13">
              <a:extLst>
                <a:ext uri="{FF2B5EF4-FFF2-40B4-BE49-F238E27FC236}">
                  <a16:creationId xmlns:a16="http://schemas.microsoft.com/office/drawing/2014/main" id="{40D0413F-087D-5473-DADE-12295122608E}"/>
                </a:ext>
              </a:extLst>
            </p:cNvPr>
            <p:cNvSpPr txBox="1"/>
            <p:nvPr/>
          </p:nvSpPr>
          <p:spPr>
            <a:xfrm>
              <a:off x="1673778" y="1632170"/>
              <a:ext cx="2511044" cy="1486387"/>
            </a:xfrm>
            <a:prstGeom prst="wedgeRectCallout">
              <a:avLst>
                <a:gd name="adj1" fmla="val 22317"/>
                <a:gd name="adj2" fmla="val -40324"/>
              </a:avLst>
            </a:prstGeom>
            <a:solidFill>
              <a:schemeClr val="tx2">
                <a:alpha val="53000"/>
              </a:schemeClr>
            </a:solidFill>
            <a:ln w="50800">
              <a:solidFill>
                <a:schemeClr val="accent6"/>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60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I worry that I </a:t>
              </a:r>
              <a:r>
                <a:rPr lang="en-GB" sz="1600" b="1">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won't be able to afford the cost of living </a:t>
              </a:r>
              <a:r>
                <a:rPr lang="en-GB" sz="160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with the wage that I am on.</a:t>
              </a:r>
            </a:p>
          </p:txBody>
        </p:sp>
      </p:grpSp>
      <p:grpSp>
        <p:nvGrpSpPr>
          <p:cNvPr id="15" name="Group 14">
            <a:extLst>
              <a:ext uri="{FF2B5EF4-FFF2-40B4-BE49-F238E27FC236}">
                <a16:creationId xmlns:a16="http://schemas.microsoft.com/office/drawing/2014/main" id="{2D263EEA-0B36-1757-E701-5F64A2E84BAD}"/>
              </a:ext>
            </a:extLst>
          </p:cNvPr>
          <p:cNvGrpSpPr/>
          <p:nvPr/>
        </p:nvGrpSpPr>
        <p:grpSpPr>
          <a:xfrm>
            <a:off x="859905" y="3803141"/>
            <a:ext cx="2134597" cy="2515389"/>
            <a:chOff x="2050224" y="883886"/>
            <a:chExt cx="2134597" cy="2515389"/>
          </a:xfrm>
        </p:grpSpPr>
        <p:pic>
          <p:nvPicPr>
            <p:cNvPr id="16" name="Picture 15">
              <a:extLst>
                <a:ext uri="{FF2B5EF4-FFF2-40B4-BE49-F238E27FC236}">
                  <a16:creationId xmlns:a16="http://schemas.microsoft.com/office/drawing/2014/main" id="{5F03CAFE-6065-62E3-7DC5-58356173A22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900963" y="883886"/>
              <a:ext cx="798943" cy="748284"/>
            </a:xfrm>
            <a:prstGeom prst="rect">
              <a:avLst/>
            </a:prstGeom>
          </p:spPr>
        </p:pic>
        <p:sp>
          <p:nvSpPr>
            <p:cNvPr id="17" name="TextBox 16">
              <a:extLst>
                <a:ext uri="{FF2B5EF4-FFF2-40B4-BE49-F238E27FC236}">
                  <a16:creationId xmlns:a16="http://schemas.microsoft.com/office/drawing/2014/main" id="{4D1FA088-21CF-E7B5-0E0E-A520C680BD80}"/>
                </a:ext>
              </a:extLst>
            </p:cNvPr>
            <p:cNvSpPr txBox="1"/>
            <p:nvPr/>
          </p:nvSpPr>
          <p:spPr>
            <a:xfrm>
              <a:off x="2050224" y="1632170"/>
              <a:ext cx="2134597" cy="1767105"/>
            </a:xfrm>
            <a:prstGeom prst="wedgeRectCallout">
              <a:avLst>
                <a:gd name="adj1" fmla="val 23061"/>
                <a:gd name="adj2" fmla="val -42237"/>
              </a:avLst>
            </a:prstGeom>
            <a:solidFill>
              <a:schemeClr val="accent4"/>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6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Also, </a:t>
              </a:r>
              <a:r>
                <a:rPr lang="en-GB" sz="16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what happens if my parents get ill</a:t>
              </a:r>
              <a:r>
                <a:rPr lang="en-GB" sz="16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 will I be able to look after them?</a:t>
              </a:r>
            </a:p>
          </p:txBody>
        </p:sp>
      </p:grpSp>
      <p:grpSp>
        <p:nvGrpSpPr>
          <p:cNvPr id="20" name="Group 19">
            <a:extLst>
              <a:ext uri="{FF2B5EF4-FFF2-40B4-BE49-F238E27FC236}">
                <a16:creationId xmlns:a16="http://schemas.microsoft.com/office/drawing/2014/main" id="{C2E79717-EBA2-CB8D-0B81-CB015B4522A1}"/>
              </a:ext>
            </a:extLst>
          </p:cNvPr>
          <p:cNvGrpSpPr/>
          <p:nvPr/>
        </p:nvGrpSpPr>
        <p:grpSpPr>
          <a:xfrm>
            <a:off x="3422000" y="3094172"/>
            <a:ext cx="4239871" cy="2427544"/>
            <a:chOff x="864211" y="883886"/>
            <a:chExt cx="4239871" cy="2427544"/>
          </a:xfrm>
        </p:grpSpPr>
        <p:pic>
          <p:nvPicPr>
            <p:cNvPr id="21" name="Picture 20">
              <a:extLst>
                <a:ext uri="{FF2B5EF4-FFF2-40B4-BE49-F238E27FC236}">
                  <a16:creationId xmlns:a16="http://schemas.microsoft.com/office/drawing/2014/main" id="{77441AA9-453F-3335-DA39-19A30690845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900963" y="883886"/>
              <a:ext cx="689610" cy="748284"/>
            </a:xfrm>
            <a:prstGeom prst="rect">
              <a:avLst/>
            </a:prstGeom>
          </p:spPr>
        </p:pic>
        <p:sp>
          <p:nvSpPr>
            <p:cNvPr id="22" name="TextBox 21">
              <a:extLst>
                <a:ext uri="{FF2B5EF4-FFF2-40B4-BE49-F238E27FC236}">
                  <a16:creationId xmlns:a16="http://schemas.microsoft.com/office/drawing/2014/main" id="{40BCD14E-15B9-47A6-7158-64B2FCDE5D42}"/>
                </a:ext>
              </a:extLst>
            </p:cNvPr>
            <p:cNvSpPr txBox="1"/>
            <p:nvPr/>
          </p:nvSpPr>
          <p:spPr>
            <a:xfrm>
              <a:off x="864211" y="1632170"/>
              <a:ext cx="4239871" cy="1679260"/>
            </a:xfrm>
            <a:prstGeom prst="wedgeRectCallout">
              <a:avLst>
                <a:gd name="adj1" fmla="val 22317"/>
                <a:gd name="adj2" fmla="val -47974"/>
              </a:avLst>
            </a:prstGeom>
            <a:solidFill>
              <a:schemeClr val="accent1"/>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5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…long-term goals would probably be to </a:t>
              </a:r>
              <a:r>
                <a:rPr lang="en-GB" sz="15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not be insecure in my abilities </a:t>
              </a:r>
              <a:r>
                <a:rPr lang="en-GB" sz="15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and work to improve them, also getting a permanent job that pays, so I can finally </a:t>
              </a:r>
              <a:r>
                <a:rPr lang="en-GB" sz="15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stop sponging off my parents</a:t>
              </a:r>
              <a:r>
                <a:rPr lang="en-GB" sz="15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a:t>
              </a:r>
            </a:p>
          </p:txBody>
        </p:sp>
      </p:grpSp>
      <p:grpSp>
        <p:nvGrpSpPr>
          <p:cNvPr id="23" name="Group 22">
            <a:extLst>
              <a:ext uri="{FF2B5EF4-FFF2-40B4-BE49-F238E27FC236}">
                <a16:creationId xmlns:a16="http://schemas.microsoft.com/office/drawing/2014/main" id="{C867DA44-0F42-317A-3B35-0460B5F9D243}"/>
              </a:ext>
            </a:extLst>
          </p:cNvPr>
          <p:cNvGrpSpPr/>
          <p:nvPr/>
        </p:nvGrpSpPr>
        <p:grpSpPr>
          <a:xfrm>
            <a:off x="7438766" y="4928516"/>
            <a:ext cx="3320610" cy="1673235"/>
            <a:chOff x="864212" y="883886"/>
            <a:chExt cx="3320610" cy="1673235"/>
          </a:xfrm>
        </p:grpSpPr>
        <p:pic>
          <p:nvPicPr>
            <p:cNvPr id="24" name="Picture 23">
              <a:extLst>
                <a:ext uri="{FF2B5EF4-FFF2-40B4-BE49-F238E27FC236}">
                  <a16:creationId xmlns:a16="http://schemas.microsoft.com/office/drawing/2014/main" id="{781E202A-3F96-FF27-D34B-8C328056C3B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680660" y="883886"/>
              <a:ext cx="909913" cy="748284"/>
            </a:xfrm>
            <a:prstGeom prst="rect">
              <a:avLst/>
            </a:prstGeom>
          </p:spPr>
        </p:pic>
        <p:sp>
          <p:nvSpPr>
            <p:cNvPr id="25" name="TextBox 24">
              <a:extLst>
                <a:ext uri="{FF2B5EF4-FFF2-40B4-BE49-F238E27FC236}">
                  <a16:creationId xmlns:a16="http://schemas.microsoft.com/office/drawing/2014/main" id="{1B31829A-016B-0D32-6229-F5E3DEF83816}"/>
                </a:ext>
              </a:extLst>
            </p:cNvPr>
            <p:cNvSpPr txBox="1"/>
            <p:nvPr/>
          </p:nvSpPr>
          <p:spPr>
            <a:xfrm>
              <a:off x="864212" y="1632170"/>
              <a:ext cx="3320610" cy="924951"/>
            </a:xfrm>
            <a:prstGeom prst="wedgeRectCallout">
              <a:avLst>
                <a:gd name="adj1" fmla="val 22317"/>
                <a:gd name="adj2" fmla="val -35543"/>
              </a:avLst>
            </a:prstGeom>
            <a:solidFill>
              <a:schemeClr val="accent2"/>
            </a:solidFill>
            <a:ln w="50800">
              <a:solidFill>
                <a:schemeClr val="tx2"/>
              </a:solidFill>
              <a:extLst>
                <a:ext uri="{C807C97D-BFC1-408E-A445-0C87EB9F89A2}">
                  <ask:lineSketchStyleProps xmlns:ask="http://schemas.microsoft.com/office/drawing/2018/sketchyshapes" sd="1219033472">
                    <a:custGeom>
                      <a:avLst/>
                      <a:gdLst>
                        <a:gd name="connsiteX0" fmla="*/ 0 w 2888104"/>
                        <a:gd name="connsiteY0" fmla="*/ 0 h 1791014"/>
                        <a:gd name="connsiteX1" fmla="*/ 481351 w 2888104"/>
                        <a:gd name="connsiteY1" fmla="*/ 0 h 1791014"/>
                        <a:gd name="connsiteX2" fmla="*/ 481351 w 2888104"/>
                        <a:gd name="connsiteY2" fmla="*/ 0 h 1791014"/>
                        <a:gd name="connsiteX3" fmla="*/ 835144 w 2888104"/>
                        <a:gd name="connsiteY3" fmla="*/ 0 h 1791014"/>
                        <a:gd name="connsiteX4" fmla="*/ 1203377 w 2888104"/>
                        <a:gd name="connsiteY4" fmla="*/ 0 h 1791014"/>
                        <a:gd name="connsiteX5" fmla="*/ 1781800 w 2888104"/>
                        <a:gd name="connsiteY5" fmla="*/ 0 h 1791014"/>
                        <a:gd name="connsiteX6" fmla="*/ 2360223 w 2888104"/>
                        <a:gd name="connsiteY6" fmla="*/ 0 h 1791014"/>
                        <a:gd name="connsiteX7" fmla="*/ 2888104 w 2888104"/>
                        <a:gd name="connsiteY7" fmla="*/ 0 h 1791014"/>
                        <a:gd name="connsiteX8" fmla="*/ 2888104 w 2888104"/>
                        <a:gd name="connsiteY8" fmla="*/ 511931 h 1791014"/>
                        <a:gd name="connsiteX9" fmla="*/ 2888104 w 2888104"/>
                        <a:gd name="connsiteY9" fmla="*/ 1044758 h 1791014"/>
                        <a:gd name="connsiteX10" fmla="*/ 2888104 w 2888104"/>
                        <a:gd name="connsiteY10" fmla="*/ 1044758 h 1791014"/>
                        <a:gd name="connsiteX11" fmla="*/ 2888104 w 2888104"/>
                        <a:gd name="connsiteY11" fmla="*/ 1492512 h 1791014"/>
                        <a:gd name="connsiteX12" fmla="*/ 2888104 w 2888104"/>
                        <a:gd name="connsiteY12" fmla="*/ 1791014 h 1791014"/>
                        <a:gd name="connsiteX13" fmla="*/ 2377070 w 2888104"/>
                        <a:gd name="connsiteY13" fmla="*/ 1791014 h 1791014"/>
                        <a:gd name="connsiteX14" fmla="*/ 1781800 w 2888104"/>
                        <a:gd name="connsiteY14" fmla="*/ 1791014 h 1791014"/>
                        <a:gd name="connsiteX15" fmla="*/ 1203377 w 2888104"/>
                        <a:gd name="connsiteY15" fmla="*/ 1791014 h 1791014"/>
                        <a:gd name="connsiteX16" fmla="*/ 1220224 w 2888104"/>
                        <a:gd name="connsiteY16" fmla="*/ 2167593 h 1791014"/>
                        <a:gd name="connsiteX17" fmla="*/ 858176 w 2888104"/>
                        <a:gd name="connsiteY17" fmla="*/ 1983069 h 1791014"/>
                        <a:gd name="connsiteX18" fmla="*/ 481351 w 2888104"/>
                        <a:gd name="connsiteY18" fmla="*/ 1791014 h 1791014"/>
                        <a:gd name="connsiteX19" fmla="*/ 0 w 2888104"/>
                        <a:gd name="connsiteY19" fmla="*/ 1791014 h 1791014"/>
                        <a:gd name="connsiteX20" fmla="*/ 0 w 2888104"/>
                        <a:gd name="connsiteY20" fmla="*/ 1492512 h 1791014"/>
                        <a:gd name="connsiteX21" fmla="*/ 0 w 2888104"/>
                        <a:gd name="connsiteY21" fmla="*/ 1044758 h 1791014"/>
                        <a:gd name="connsiteX22" fmla="*/ 0 w 2888104"/>
                        <a:gd name="connsiteY22" fmla="*/ 1044758 h 1791014"/>
                        <a:gd name="connsiteX23" fmla="*/ 0 w 2888104"/>
                        <a:gd name="connsiteY23" fmla="*/ 511931 h 1791014"/>
                        <a:gd name="connsiteX24" fmla="*/ 0 w 2888104"/>
                        <a:gd name="connsiteY24" fmla="*/ 0 h 179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104" h="1791014" fill="none" extrusionOk="0">
                          <a:moveTo>
                            <a:pt x="0" y="0"/>
                          </a:moveTo>
                          <a:cubicBezTo>
                            <a:pt x="234662" y="-8657"/>
                            <a:pt x="276182" y="7494"/>
                            <a:pt x="481351" y="0"/>
                          </a:cubicBezTo>
                          <a:lnTo>
                            <a:pt x="481351" y="0"/>
                          </a:lnTo>
                          <a:cubicBezTo>
                            <a:pt x="575522" y="-1898"/>
                            <a:pt x="722390" y="-7961"/>
                            <a:pt x="835144" y="0"/>
                          </a:cubicBezTo>
                          <a:cubicBezTo>
                            <a:pt x="947898" y="7961"/>
                            <a:pt x="1078554" y="-7973"/>
                            <a:pt x="1203377" y="0"/>
                          </a:cubicBezTo>
                          <a:cubicBezTo>
                            <a:pt x="1358690" y="-4198"/>
                            <a:pt x="1635839" y="5673"/>
                            <a:pt x="1781800" y="0"/>
                          </a:cubicBezTo>
                          <a:cubicBezTo>
                            <a:pt x="1927761" y="-5673"/>
                            <a:pt x="2072432" y="24379"/>
                            <a:pt x="2360223" y="0"/>
                          </a:cubicBezTo>
                          <a:cubicBezTo>
                            <a:pt x="2648014" y="-24379"/>
                            <a:pt x="2634525" y="-17699"/>
                            <a:pt x="2888104" y="0"/>
                          </a:cubicBezTo>
                          <a:cubicBezTo>
                            <a:pt x="2911181" y="120151"/>
                            <a:pt x="2911280" y="302087"/>
                            <a:pt x="2888104" y="511931"/>
                          </a:cubicBezTo>
                          <a:cubicBezTo>
                            <a:pt x="2864928" y="721775"/>
                            <a:pt x="2862187" y="855424"/>
                            <a:pt x="2888104" y="1044758"/>
                          </a:cubicBezTo>
                          <a:lnTo>
                            <a:pt x="2888104" y="1044758"/>
                          </a:lnTo>
                          <a:cubicBezTo>
                            <a:pt x="2885364" y="1239409"/>
                            <a:pt x="2890890" y="1270683"/>
                            <a:pt x="2888104" y="1492512"/>
                          </a:cubicBezTo>
                          <a:cubicBezTo>
                            <a:pt x="2895327" y="1597272"/>
                            <a:pt x="2892318" y="1718064"/>
                            <a:pt x="2888104" y="1791014"/>
                          </a:cubicBezTo>
                          <a:cubicBezTo>
                            <a:pt x="2752739" y="1794689"/>
                            <a:pt x="2583554" y="1797057"/>
                            <a:pt x="2377070" y="1791014"/>
                          </a:cubicBezTo>
                          <a:cubicBezTo>
                            <a:pt x="2170586" y="1784971"/>
                            <a:pt x="2076496" y="1809481"/>
                            <a:pt x="1781800" y="1791014"/>
                          </a:cubicBezTo>
                          <a:cubicBezTo>
                            <a:pt x="1487104" y="1772548"/>
                            <a:pt x="1366688" y="1772770"/>
                            <a:pt x="1203377" y="1791014"/>
                          </a:cubicBezTo>
                          <a:cubicBezTo>
                            <a:pt x="1197358" y="1926472"/>
                            <a:pt x="1202752" y="1982953"/>
                            <a:pt x="1220224" y="2167593"/>
                          </a:cubicBezTo>
                          <a:cubicBezTo>
                            <a:pt x="1050992" y="2091464"/>
                            <a:pt x="1016594" y="2052251"/>
                            <a:pt x="858176" y="1983069"/>
                          </a:cubicBezTo>
                          <a:cubicBezTo>
                            <a:pt x="699758" y="1913887"/>
                            <a:pt x="625195" y="1857434"/>
                            <a:pt x="481351" y="1791014"/>
                          </a:cubicBezTo>
                          <a:cubicBezTo>
                            <a:pt x="353389" y="1790642"/>
                            <a:pt x="213821" y="1783585"/>
                            <a:pt x="0" y="1791014"/>
                          </a:cubicBezTo>
                          <a:cubicBezTo>
                            <a:pt x="-537" y="1728355"/>
                            <a:pt x="7894" y="1563875"/>
                            <a:pt x="0" y="1492512"/>
                          </a:cubicBezTo>
                          <a:cubicBezTo>
                            <a:pt x="14806" y="1401795"/>
                            <a:pt x="4326" y="1211026"/>
                            <a:pt x="0" y="1044758"/>
                          </a:cubicBezTo>
                          <a:lnTo>
                            <a:pt x="0" y="1044758"/>
                          </a:lnTo>
                          <a:cubicBezTo>
                            <a:pt x="-20186" y="934033"/>
                            <a:pt x="-5219" y="620968"/>
                            <a:pt x="0" y="511931"/>
                          </a:cubicBezTo>
                          <a:cubicBezTo>
                            <a:pt x="5219" y="402894"/>
                            <a:pt x="6420" y="217509"/>
                            <a:pt x="0" y="0"/>
                          </a:cubicBezTo>
                          <a:close/>
                        </a:path>
                        <a:path w="2888104" h="1791014" stroke="0" extrusionOk="0">
                          <a:moveTo>
                            <a:pt x="0" y="0"/>
                          </a:moveTo>
                          <a:cubicBezTo>
                            <a:pt x="174483" y="-9558"/>
                            <a:pt x="369690" y="20494"/>
                            <a:pt x="481351" y="0"/>
                          </a:cubicBezTo>
                          <a:lnTo>
                            <a:pt x="481351" y="0"/>
                          </a:lnTo>
                          <a:cubicBezTo>
                            <a:pt x="613260" y="7229"/>
                            <a:pt x="724562" y="-16634"/>
                            <a:pt x="820703" y="0"/>
                          </a:cubicBezTo>
                          <a:cubicBezTo>
                            <a:pt x="916844" y="16634"/>
                            <a:pt x="1118014" y="-14179"/>
                            <a:pt x="1203377" y="0"/>
                          </a:cubicBezTo>
                          <a:cubicBezTo>
                            <a:pt x="1421575" y="11170"/>
                            <a:pt x="1608284" y="2933"/>
                            <a:pt x="1764953" y="0"/>
                          </a:cubicBezTo>
                          <a:cubicBezTo>
                            <a:pt x="1921622" y="-2933"/>
                            <a:pt x="2097376" y="26785"/>
                            <a:pt x="2309681" y="0"/>
                          </a:cubicBezTo>
                          <a:cubicBezTo>
                            <a:pt x="2521986" y="-26785"/>
                            <a:pt x="2761493" y="18866"/>
                            <a:pt x="2888104" y="0"/>
                          </a:cubicBezTo>
                          <a:cubicBezTo>
                            <a:pt x="2874614" y="218316"/>
                            <a:pt x="2881248" y="294714"/>
                            <a:pt x="2888104" y="501484"/>
                          </a:cubicBezTo>
                          <a:cubicBezTo>
                            <a:pt x="2894960" y="708254"/>
                            <a:pt x="2890391" y="922788"/>
                            <a:pt x="2888104" y="1044758"/>
                          </a:cubicBezTo>
                          <a:lnTo>
                            <a:pt x="2888104" y="1044758"/>
                          </a:lnTo>
                          <a:cubicBezTo>
                            <a:pt x="2896552" y="1166048"/>
                            <a:pt x="2903063" y="1292584"/>
                            <a:pt x="2888104" y="1492512"/>
                          </a:cubicBezTo>
                          <a:cubicBezTo>
                            <a:pt x="2897493" y="1570847"/>
                            <a:pt x="2877834" y="1727858"/>
                            <a:pt x="2888104" y="1791014"/>
                          </a:cubicBezTo>
                          <a:cubicBezTo>
                            <a:pt x="2647529" y="1771650"/>
                            <a:pt x="2576994" y="1763845"/>
                            <a:pt x="2292834" y="1791014"/>
                          </a:cubicBezTo>
                          <a:cubicBezTo>
                            <a:pt x="2008674" y="1818184"/>
                            <a:pt x="1866248" y="1789040"/>
                            <a:pt x="1697564" y="1791014"/>
                          </a:cubicBezTo>
                          <a:cubicBezTo>
                            <a:pt x="1528880" y="1792989"/>
                            <a:pt x="1319197" y="1784921"/>
                            <a:pt x="1203377" y="1791014"/>
                          </a:cubicBezTo>
                          <a:cubicBezTo>
                            <a:pt x="1220612" y="1905263"/>
                            <a:pt x="1230112" y="2028841"/>
                            <a:pt x="1220224" y="2167593"/>
                          </a:cubicBezTo>
                          <a:cubicBezTo>
                            <a:pt x="1148911" y="2116489"/>
                            <a:pt x="909853" y="2031562"/>
                            <a:pt x="843399" y="1975538"/>
                          </a:cubicBezTo>
                          <a:cubicBezTo>
                            <a:pt x="776945" y="1919514"/>
                            <a:pt x="567199" y="1843732"/>
                            <a:pt x="481351" y="1791014"/>
                          </a:cubicBezTo>
                          <a:cubicBezTo>
                            <a:pt x="274987" y="1798714"/>
                            <a:pt x="188520" y="1809389"/>
                            <a:pt x="0" y="1791014"/>
                          </a:cubicBezTo>
                          <a:cubicBezTo>
                            <a:pt x="12399" y="1664180"/>
                            <a:pt x="-6094" y="1579284"/>
                            <a:pt x="0" y="1492512"/>
                          </a:cubicBezTo>
                          <a:cubicBezTo>
                            <a:pt x="-15369" y="1398434"/>
                            <a:pt x="-1360" y="1260485"/>
                            <a:pt x="0" y="1044758"/>
                          </a:cubicBezTo>
                          <a:lnTo>
                            <a:pt x="0" y="1044758"/>
                          </a:lnTo>
                          <a:cubicBezTo>
                            <a:pt x="7625" y="848280"/>
                            <a:pt x="14682" y="721462"/>
                            <a:pt x="0" y="553722"/>
                          </a:cubicBezTo>
                          <a:cubicBezTo>
                            <a:pt x="-14682" y="385982"/>
                            <a:pt x="4509" y="211610"/>
                            <a:pt x="0" y="0"/>
                          </a:cubicBezTo>
                          <a:close/>
                        </a:path>
                      </a:pathLst>
                    </a:custGeom>
                    <ask:type>
                      <ask:lineSketchNone/>
                    </ask:type>
                  </ask:lineSketchStyleProps>
                </a:ext>
              </a:extLst>
            </a:ln>
          </p:spPr>
          <p:txBody>
            <a:bodyPr wrap="square" lIns="180000" tIns="180000" rIns="180000" bIns="180000">
              <a:spAutoFit/>
            </a:bodyPr>
            <a:lstStyle/>
            <a:p>
              <a:pPr>
                <a:lnSpc>
                  <a:spcPct val="114000"/>
                </a:lnSpc>
              </a:pPr>
              <a:r>
                <a:rPr lang="en-GB" sz="1600" b="1">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I’ve never been able to find out </a:t>
              </a:r>
              <a:r>
                <a:rPr lang="en-GB" sz="1600">
                  <a:ln>
                    <a:solidFill>
                      <a:schemeClr val="bg1"/>
                    </a:solidFill>
                  </a:ln>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what I would like to do.</a:t>
              </a:r>
            </a:p>
          </p:txBody>
        </p:sp>
      </p:grpSp>
      <p:sp>
        <p:nvSpPr>
          <p:cNvPr id="2" name="Title 1">
            <a:extLst>
              <a:ext uri="{FF2B5EF4-FFF2-40B4-BE49-F238E27FC236}">
                <a16:creationId xmlns:a16="http://schemas.microsoft.com/office/drawing/2014/main" id="{5413930B-2C4D-C5B0-3B07-ABD715731C48}"/>
              </a:ext>
            </a:extLst>
          </p:cNvPr>
          <p:cNvSpPr>
            <a:spLocks noGrp="1"/>
          </p:cNvSpPr>
          <p:nvPr>
            <p:ph type="title"/>
          </p:nvPr>
        </p:nvSpPr>
        <p:spPr>
          <a:xfrm>
            <a:off x="951978" y="892347"/>
            <a:ext cx="8748614" cy="539013"/>
          </a:xfrm>
        </p:spPr>
        <p:txBody>
          <a:bodyPr/>
          <a:lstStyle/>
          <a:p>
            <a:r>
              <a:rPr lang="en-GB"/>
              <a:t>Phase 6: digital entries </a:t>
            </a:r>
          </a:p>
        </p:txBody>
      </p:sp>
    </p:spTree>
    <p:extLst>
      <p:ext uri="{BB962C8B-B14F-4D97-AF65-F5344CB8AC3E}">
        <p14:creationId xmlns:p14="http://schemas.microsoft.com/office/powerpoint/2010/main" val="620874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E14-27F2-0EBF-6D3E-2E6A77D09B01}"/>
              </a:ext>
            </a:extLst>
          </p:cNvPr>
          <p:cNvSpPr>
            <a:spLocks noGrp="1"/>
          </p:cNvSpPr>
          <p:nvPr>
            <p:ph type="title"/>
          </p:nvPr>
        </p:nvSpPr>
        <p:spPr/>
        <p:txBody>
          <a:bodyPr>
            <a:normAutofit/>
          </a:bodyPr>
          <a:lstStyle/>
          <a:p>
            <a:r>
              <a:rPr lang="en-GB" sz="4300">
                <a:latin typeface="Aesthet Nova"/>
              </a:rPr>
              <a:t>Parent and teacher insight</a:t>
            </a:r>
            <a:endParaRPr lang="en-US"/>
          </a:p>
        </p:txBody>
      </p:sp>
      <p:sp>
        <p:nvSpPr>
          <p:cNvPr id="4" name="TextBox 3">
            <a:extLst>
              <a:ext uri="{FF2B5EF4-FFF2-40B4-BE49-F238E27FC236}">
                <a16:creationId xmlns:a16="http://schemas.microsoft.com/office/drawing/2014/main" id="{0A7F5B5E-8536-BC44-DC8B-E6B4255E5350}"/>
              </a:ext>
            </a:extLst>
          </p:cNvPr>
          <p:cNvSpPr txBox="1"/>
          <p:nvPr/>
        </p:nvSpPr>
        <p:spPr>
          <a:xfrm>
            <a:off x="8103159" y="1653869"/>
            <a:ext cx="3194866" cy="4403359"/>
          </a:xfrm>
          <a:prstGeom prst="round2DiagRect">
            <a:avLst/>
          </a:prstGeom>
          <a:solidFill>
            <a:schemeClr val="accent5">
              <a:lumMod val="20000"/>
              <a:lumOff val="80000"/>
            </a:schemeClr>
          </a:solidFill>
          <a:ln w="101600">
            <a:solidFill>
              <a:schemeClr val="accent5"/>
            </a:solidFill>
          </a:ln>
        </p:spPr>
        <p:txBody>
          <a:bodyPr wrap="square" lIns="180000" tIns="180000" rIns="0" bIns="180000" rtlCol="0">
            <a:spAutoFit/>
          </a:bodyPr>
          <a:lstStyle/>
          <a:p>
            <a:pPr>
              <a:lnSpc>
                <a:spcPct val="114000"/>
              </a:lnSpc>
              <a:spcAft>
                <a:spcPts val="600"/>
              </a:spcAft>
            </a:pPr>
            <a:r>
              <a:rPr lang="en-GB" sz="1400">
                <a:latin typeface="Aktiv Grotesk" panose="020B0504020202020204" pitchFamily="34" charset="0"/>
                <a:ea typeface="Aktiv Grotesk" panose="020B0504020202020204" pitchFamily="34" charset="0"/>
                <a:cs typeface="Aktiv Grotesk" panose="020B0504020202020204" pitchFamily="34" charset="0"/>
              </a:rPr>
              <a:t>This perspective confirmed </a:t>
            </a:r>
            <a:r>
              <a:rPr lang="en-GB" sz="1400" b="1">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the disconnect between young people and those who support them</a:t>
            </a:r>
            <a:r>
              <a:rPr lang="en-GB" sz="1400">
                <a:latin typeface="Aktiv Grotesk" panose="020B0504020202020204" pitchFamily="34" charset="0"/>
                <a:ea typeface="Aktiv Grotesk" panose="020B0504020202020204" pitchFamily="34" charset="0"/>
                <a:cs typeface="Aktiv Grotesk" panose="020B0504020202020204" pitchFamily="34" charset="0"/>
              </a:rPr>
              <a:t>, as well as the system they are a part of.</a:t>
            </a:r>
          </a:p>
          <a:p>
            <a:pPr>
              <a:lnSpc>
                <a:spcPct val="114000"/>
              </a:lnSpc>
              <a:spcAft>
                <a:spcPts val="600"/>
              </a:spcAft>
            </a:pPr>
            <a:r>
              <a:rPr lang="en-GB" sz="1400">
                <a:latin typeface="Aktiv Grotesk" panose="020B0504020202020204" pitchFamily="34" charset="0"/>
                <a:ea typeface="Aktiv Grotesk" panose="020B0504020202020204" pitchFamily="34" charset="0"/>
                <a:cs typeface="Aktiv Grotesk" panose="020B0504020202020204" pitchFamily="34" charset="0"/>
              </a:rPr>
              <a:t>Communication between families and schools was seen as crucial, to push and support young people before they disengage. </a:t>
            </a:r>
            <a:br>
              <a:rPr lang="en-GB" sz="1400">
                <a:latin typeface="Aktiv Grotesk" panose="020B0504020202020204" pitchFamily="34" charset="0"/>
                <a:ea typeface="Aktiv Grotesk" panose="020B0504020202020204" pitchFamily="34" charset="0"/>
                <a:cs typeface="Aktiv Grotesk" panose="020B0504020202020204" pitchFamily="34" charset="0"/>
              </a:rPr>
            </a:br>
            <a:r>
              <a:rPr lang="en-GB" sz="1400" b="1">
                <a:solidFill>
                  <a:schemeClr val="accent5"/>
                </a:solidFill>
                <a:latin typeface="Aktiv Grotesk" panose="020B0504020202020204" pitchFamily="34" charset="0"/>
                <a:ea typeface="Aktiv Grotesk" panose="020B0504020202020204" pitchFamily="34" charset="0"/>
                <a:cs typeface="Aktiv Grotesk" panose="020B0504020202020204" pitchFamily="34" charset="0"/>
              </a:rPr>
              <a:t>A clear need to support young people to “catch up” on skills </a:t>
            </a:r>
            <a:r>
              <a:rPr lang="en-GB" sz="1400">
                <a:latin typeface="Aktiv Grotesk" panose="020B0504020202020204" pitchFamily="34" charset="0"/>
                <a:ea typeface="Aktiv Grotesk" panose="020B0504020202020204" pitchFamily="34" charset="0"/>
                <a:cs typeface="Aktiv Grotesk" panose="020B0504020202020204" pitchFamily="34" charset="0"/>
              </a:rPr>
              <a:t>they might have lost through the pandemic (social skills training, time management, resilience building) was also identified. </a:t>
            </a:r>
          </a:p>
        </p:txBody>
      </p:sp>
      <p:sp>
        <p:nvSpPr>
          <p:cNvPr id="13" name="TextBox 12">
            <a:extLst>
              <a:ext uri="{FF2B5EF4-FFF2-40B4-BE49-F238E27FC236}">
                <a16:creationId xmlns:a16="http://schemas.microsoft.com/office/drawing/2014/main" id="{516FAD7B-BEBF-4423-91AE-136ADAF7834B}"/>
              </a:ext>
            </a:extLst>
          </p:cNvPr>
          <p:cNvSpPr txBox="1"/>
          <p:nvPr/>
        </p:nvSpPr>
        <p:spPr>
          <a:xfrm>
            <a:off x="4208207" y="2130426"/>
            <a:ext cx="3194866" cy="3567396"/>
          </a:xfrm>
          <a:prstGeom prst="round2DiagRect">
            <a:avLst/>
          </a:prstGeom>
          <a:solidFill>
            <a:schemeClr val="accent5">
              <a:lumMod val="20000"/>
              <a:lumOff val="80000"/>
            </a:schemeClr>
          </a:solidFill>
          <a:ln w="101600">
            <a:solidFill>
              <a:schemeClr val="accent5"/>
            </a:solidFill>
          </a:ln>
        </p:spPr>
        <p:txBody>
          <a:bodyPr wrap="square" lIns="180000" tIns="180000" rIns="0" bIns="180000" rtlCol="0">
            <a:spAutoFit/>
          </a:bodyPr>
          <a:lstStyle/>
          <a:p>
            <a:pPr marL="285750" indent="-285750">
              <a:lnSpc>
                <a:spcPct val="114000"/>
              </a:lnSpc>
              <a:spcAft>
                <a:spcPts val="600"/>
              </a:spcAft>
              <a:buFont typeface="Arial" panose="020B0604020202020204" pitchFamily="34" charset="0"/>
              <a:buChar char="•"/>
            </a:pPr>
            <a:r>
              <a:rPr lang="en-GB" sz="1400">
                <a:latin typeface="Aktiv Grotesk" panose="020B0504020202020204" pitchFamily="34" charset="0"/>
                <a:ea typeface="Aktiv Grotesk" panose="020B0504020202020204" pitchFamily="34" charset="0"/>
                <a:cs typeface="Aktiv Grotesk" panose="020B0504020202020204" pitchFamily="34" charset="0"/>
              </a:rPr>
              <a:t>Young people said they had aspirations but not traditional academic and employment aspirations.</a:t>
            </a:r>
          </a:p>
          <a:p>
            <a:pPr marL="285750" indent="-285750">
              <a:lnSpc>
                <a:spcPct val="114000"/>
              </a:lnSpc>
              <a:spcAft>
                <a:spcPts val="600"/>
              </a:spcAft>
              <a:buFont typeface="Arial" panose="020B0604020202020204" pitchFamily="34" charset="0"/>
              <a:buChar char="•"/>
            </a:pPr>
            <a:r>
              <a:rPr lang="en-GB" sz="1400">
                <a:latin typeface="Aktiv Grotesk" panose="020B0504020202020204" pitchFamily="34" charset="0"/>
                <a:ea typeface="Aktiv Grotesk" panose="020B0504020202020204" pitchFamily="34" charset="0"/>
                <a:cs typeface="Aktiv Grotesk" panose="020B0504020202020204" pitchFamily="34" charset="0"/>
              </a:rPr>
              <a:t>Young people felt they had been held responsible for recent events (e.g., covid spread)</a:t>
            </a:r>
          </a:p>
          <a:p>
            <a:pPr marL="285750" indent="-285750">
              <a:lnSpc>
                <a:spcPct val="114000"/>
              </a:lnSpc>
              <a:spcAft>
                <a:spcPts val="600"/>
              </a:spcAft>
              <a:buFont typeface="Arial" panose="020B0604020202020204" pitchFamily="34" charset="0"/>
              <a:buChar char="•"/>
            </a:pPr>
            <a:r>
              <a:rPr lang="en-GB" sz="1400">
                <a:latin typeface="Aktiv Grotesk" panose="020B0504020202020204" pitchFamily="34" charset="0"/>
                <a:ea typeface="Aktiv Grotesk" panose="020B0504020202020204" pitchFamily="34" charset="0"/>
                <a:cs typeface="Aktiv Grotesk" panose="020B0504020202020204" pitchFamily="34" charset="0"/>
              </a:rPr>
              <a:t>Young people felt existing services were not accessible, approachable, or appropriate</a:t>
            </a:r>
          </a:p>
          <a:p>
            <a:pPr marL="285750" indent="-285750">
              <a:lnSpc>
                <a:spcPct val="114000"/>
              </a:lnSpc>
              <a:spcAft>
                <a:spcPts val="600"/>
              </a:spcAft>
              <a:buFont typeface="Arial" panose="020B0604020202020204" pitchFamily="34" charset="0"/>
              <a:buChar char="•"/>
            </a:pPr>
            <a:endParaRPr lang="en-GB" sz="140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4" name="TextBox 13">
            <a:extLst>
              <a:ext uri="{FF2B5EF4-FFF2-40B4-BE49-F238E27FC236}">
                <a16:creationId xmlns:a16="http://schemas.microsoft.com/office/drawing/2014/main" id="{DBE3FA11-516A-CD66-8257-1AB307B49646}"/>
              </a:ext>
            </a:extLst>
          </p:cNvPr>
          <p:cNvSpPr txBox="1"/>
          <p:nvPr/>
        </p:nvSpPr>
        <p:spPr>
          <a:xfrm>
            <a:off x="313255" y="2548811"/>
            <a:ext cx="3194866" cy="2730626"/>
          </a:xfrm>
          <a:prstGeom prst="round2DiagRect">
            <a:avLst/>
          </a:prstGeom>
          <a:solidFill>
            <a:schemeClr val="accent5">
              <a:lumMod val="20000"/>
              <a:lumOff val="80000"/>
            </a:schemeClr>
          </a:solidFill>
          <a:ln w="101600">
            <a:solidFill>
              <a:schemeClr val="accent5"/>
            </a:solidFill>
          </a:ln>
        </p:spPr>
        <p:txBody>
          <a:bodyPr wrap="square" lIns="180000" tIns="180000" rIns="0" bIns="180000" rtlCol="0">
            <a:spAutoFit/>
          </a:bodyPr>
          <a:lstStyle/>
          <a:p>
            <a:pPr marL="285750" indent="-285750">
              <a:lnSpc>
                <a:spcPct val="114000"/>
              </a:lnSpc>
              <a:spcAft>
                <a:spcPts val="600"/>
              </a:spcAft>
              <a:buFont typeface="Arial" panose="020B0604020202020204" pitchFamily="34" charset="0"/>
              <a:buChar char="•"/>
            </a:pPr>
            <a:r>
              <a:rPr lang="en-GB" sz="1400">
                <a:latin typeface="Aktiv Grotesk" panose="020B0504020202020204" pitchFamily="34" charset="0"/>
                <a:ea typeface="Aktiv Grotesk" panose="020B0504020202020204" pitchFamily="34" charset="0"/>
                <a:cs typeface="Aktiv Grotesk" panose="020B0504020202020204" pitchFamily="34" charset="0"/>
              </a:rPr>
              <a:t>Parents and teachers felt young people lacked aspirations</a:t>
            </a:r>
          </a:p>
          <a:p>
            <a:pPr marL="285750" indent="-285750">
              <a:lnSpc>
                <a:spcPct val="114000"/>
              </a:lnSpc>
              <a:spcAft>
                <a:spcPts val="600"/>
              </a:spcAft>
              <a:buFont typeface="Arial" panose="020B0604020202020204" pitchFamily="34" charset="0"/>
              <a:buChar char="•"/>
            </a:pPr>
            <a:r>
              <a:rPr lang="en-GB" sz="1400">
                <a:latin typeface="Aktiv Grotesk" panose="020B0504020202020204" pitchFamily="34" charset="0"/>
                <a:ea typeface="Aktiv Grotesk" panose="020B0504020202020204" pitchFamily="34" charset="0"/>
                <a:cs typeface="Aktiv Grotesk" panose="020B0504020202020204" pitchFamily="34" charset="0"/>
              </a:rPr>
              <a:t>Parents and teachers thought young people seemed unaccountable</a:t>
            </a:r>
          </a:p>
          <a:p>
            <a:pPr marL="285750" indent="-285750">
              <a:lnSpc>
                <a:spcPct val="114000"/>
              </a:lnSpc>
              <a:spcAft>
                <a:spcPts val="600"/>
              </a:spcAft>
              <a:buFont typeface="Arial" panose="020B0604020202020204" pitchFamily="34" charset="0"/>
              <a:buChar char="•"/>
            </a:pPr>
            <a:r>
              <a:rPr lang="en-GB" sz="1400">
                <a:latin typeface="Aktiv Grotesk" panose="020B0504020202020204" pitchFamily="34" charset="0"/>
                <a:ea typeface="Aktiv Grotesk" panose="020B0504020202020204" pitchFamily="34" charset="0"/>
                <a:cs typeface="Aktiv Grotesk" panose="020B0504020202020204" pitchFamily="34" charset="0"/>
              </a:rPr>
              <a:t>Parents and teachers felt young people did not want to utilise existing support services</a:t>
            </a:r>
          </a:p>
        </p:txBody>
      </p:sp>
    </p:spTree>
    <p:extLst>
      <p:ext uri="{BB962C8B-B14F-4D97-AF65-F5344CB8AC3E}">
        <p14:creationId xmlns:p14="http://schemas.microsoft.com/office/powerpoint/2010/main" val="2214946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EA4DDCD1-823E-D68E-D803-BEE78628DD18}"/>
              </a:ext>
            </a:extLst>
          </p:cNvPr>
          <p:cNvSpPr>
            <a:spLocks noGrp="1"/>
          </p:cNvSpPr>
          <p:nvPr>
            <p:ph type="title"/>
          </p:nvPr>
        </p:nvSpPr>
        <p:spPr>
          <a:xfrm>
            <a:off x="1048266" y="892348"/>
            <a:ext cx="8652326" cy="1238078"/>
          </a:xfrm>
        </p:spPr>
        <p:txBody>
          <a:bodyPr/>
          <a:lstStyle/>
          <a:p>
            <a:r>
              <a:rPr lang="en-GB">
                <a:solidFill>
                  <a:schemeClr val="bg1"/>
                </a:solidFill>
              </a:rPr>
              <a:t>Results &amp; analysis </a:t>
            </a:r>
          </a:p>
        </p:txBody>
      </p:sp>
      <p:pic>
        <p:nvPicPr>
          <p:cNvPr id="5" name="Picture 4" descr="A logo with a rainbow colored stripe on it&#10;&#10;Description automatically generated with medium confidence">
            <a:extLst>
              <a:ext uri="{FF2B5EF4-FFF2-40B4-BE49-F238E27FC236}">
                <a16:creationId xmlns:a16="http://schemas.microsoft.com/office/drawing/2014/main" id="{9B369B0D-52D6-E45A-D845-5A8E3C2C85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5913" y="321277"/>
            <a:ext cx="1984939" cy="1402658"/>
          </a:xfrm>
          <a:prstGeom prst="rect">
            <a:avLst/>
          </a:prstGeom>
        </p:spPr>
      </p:pic>
      <p:sp>
        <p:nvSpPr>
          <p:cNvPr id="8" name="TextBox 7">
            <a:extLst>
              <a:ext uri="{FF2B5EF4-FFF2-40B4-BE49-F238E27FC236}">
                <a16:creationId xmlns:a16="http://schemas.microsoft.com/office/drawing/2014/main" id="{C419F21A-4F24-E89D-5BF5-F6127901C5C8}"/>
              </a:ext>
            </a:extLst>
          </p:cNvPr>
          <p:cNvSpPr txBox="1"/>
          <p:nvPr/>
        </p:nvSpPr>
        <p:spPr>
          <a:xfrm>
            <a:off x="955617" y="1836650"/>
            <a:ext cx="4245685" cy="1692771"/>
          </a:xfrm>
          <a:prstGeom prst="rect">
            <a:avLst/>
          </a:prstGeom>
          <a:noFill/>
        </p:spPr>
        <p:txBody>
          <a:bodyPr wrap="square" lIns="0" tIns="0" rIns="0" bIns="0" rtlCol="0">
            <a:spAutoFit/>
          </a:bodyPr>
          <a:lstStyle/>
          <a:p>
            <a:r>
              <a:rPr lang="en-GB" sz="11000" b="1">
                <a:solidFill>
                  <a:schemeClr val="bg1"/>
                </a:solidFill>
                <a:latin typeface="Aesthet Nova" pitchFamily="2" charset="77"/>
              </a:rPr>
              <a:t>11.97%</a:t>
            </a:r>
            <a:endParaRPr lang="en-US" sz="11000" b="1">
              <a:solidFill>
                <a:schemeClr val="bg1"/>
              </a:solidFill>
              <a:latin typeface="Aesthet Nova" pitchFamily="2" charset="77"/>
            </a:endParaRPr>
          </a:p>
        </p:txBody>
      </p:sp>
      <p:sp>
        <p:nvSpPr>
          <p:cNvPr id="11" name="TextBox 10">
            <a:extLst>
              <a:ext uri="{FF2B5EF4-FFF2-40B4-BE49-F238E27FC236}">
                <a16:creationId xmlns:a16="http://schemas.microsoft.com/office/drawing/2014/main" id="{B0FC7A7D-2C84-4E79-CF16-0358E6EB38DE}"/>
              </a:ext>
            </a:extLst>
          </p:cNvPr>
          <p:cNvSpPr txBox="1"/>
          <p:nvPr/>
        </p:nvSpPr>
        <p:spPr>
          <a:xfrm>
            <a:off x="1048265" y="3405765"/>
            <a:ext cx="3609795" cy="492443"/>
          </a:xfrm>
          <a:prstGeom prst="rect">
            <a:avLst/>
          </a:prstGeom>
          <a:noFill/>
        </p:spPr>
        <p:txBody>
          <a:bodyPr wrap="square" lIns="0" tIns="0" rIns="0" bIns="0">
            <a:spAutoFit/>
          </a:bodyPr>
          <a:lstStyle/>
          <a:p>
            <a:r>
              <a:rPr lang="en-GB" sz="1800">
                <a:solidFill>
                  <a:schemeClr val="bg1"/>
                </a:solidFill>
                <a:latin typeface="Aesthet Nova Medium" pitchFamily="2" charset="77"/>
                <a:ea typeface="Aktiv Grotesk" panose="020B0504020202020204" pitchFamily="34" charset="0"/>
                <a:cs typeface="Aktiv Grotesk" panose="020B0504020202020204" pitchFamily="34" charset="0"/>
              </a:rPr>
              <a:t>young people across Wrexham </a:t>
            </a:r>
          </a:p>
          <a:p>
            <a:r>
              <a:rPr lang="en-GB" sz="1400">
                <a:solidFill>
                  <a:schemeClr val="bg1"/>
                </a:solidFill>
                <a:latin typeface="Aesthet Nova Medium" pitchFamily="2" charset="77"/>
                <a:ea typeface="Aktiv Grotesk" panose="020B0504020202020204" pitchFamily="34" charset="0"/>
                <a:cs typeface="Aktiv Grotesk" panose="020B0504020202020204" pitchFamily="34" charset="0"/>
              </a:rPr>
              <a:t>and 425 people in total.</a:t>
            </a:r>
            <a:endParaRPr lang="en-US" sz="1400">
              <a:solidFill>
                <a:schemeClr val="bg1"/>
              </a:solidFill>
              <a:latin typeface="Aesthet Nova Medium" pitchFamily="2" charset="77"/>
              <a:ea typeface="Aktiv Grotesk" panose="020B0504020202020204" pitchFamily="34" charset="0"/>
              <a:cs typeface="Aktiv Grotesk" panose="020B0504020202020204" pitchFamily="34" charset="0"/>
            </a:endParaRPr>
          </a:p>
        </p:txBody>
      </p:sp>
      <p:sp>
        <p:nvSpPr>
          <p:cNvPr id="12" name="TextBox 11">
            <a:extLst>
              <a:ext uri="{FF2B5EF4-FFF2-40B4-BE49-F238E27FC236}">
                <a16:creationId xmlns:a16="http://schemas.microsoft.com/office/drawing/2014/main" id="{C2B33C31-9C22-0554-9C19-D1946B019D54}"/>
              </a:ext>
            </a:extLst>
          </p:cNvPr>
          <p:cNvSpPr txBox="1"/>
          <p:nvPr/>
        </p:nvSpPr>
        <p:spPr>
          <a:xfrm>
            <a:off x="1048266" y="1723935"/>
            <a:ext cx="3309769" cy="276999"/>
          </a:xfrm>
          <a:prstGeom prst="rect">
            <a:avLst/>
          </a:prstGeom>
          <a:noFill/>
        </p:spPr>
        <p:txBody>
          <a:bodyPr wrap="square" lIns="0" tIns="0" rIns="0" bIns="0">
            <a:spAutoFit/>
          </a:bodyPr>
          <a:lstStyle/>
          <a:p>
            <a:r>
              <a:rPr lang="en-GB" sz="1800">
                <a:solidFill>
                  <a:schemeClr val="bg1"/>
                </a:solidFill>
                <a:latin typeface="Aesthet Nova Medium" pitchFamily="2" charset="77"/>
              </a:rPr>
              <a:t>We managed to </a:t>
            </a:r>
            <a:r>
              <a:rPr lang="en-GB" sz="1800">
                <a:solidFill>
                  <a:schemeClr val="accent5"/>
                </a:solidFill>
                <a:latin typeface="Aesthet Nova Medium" pitchFamily="2" charset="77"/>
              </a:rPr>
              <a:t>speak to</a:t>
            </a:r>
            <a:endParaRPr lang="en-US">
              <a:solidFill>
                <a:schemeClr val="accent5"/>
              </a:solidFill>
              <a:latin typeface="Aesthet Nova Medium" pitchFamily="2" charset="77"/>
            </a:endParaRPr>
          </a:p>
        </p:txBody>
      </p:sp>
      <p:pic>
        <p:nvPicPr>
          <p:cNvPr id="18" name="Picture 17">
            <a:extLst>
              <a:ext uri="{FF2B5EF4-FFF2-40B4-BE49-F238E27FC236}">
                <a16:creationId xmlns:a16="http://schemas.microsoft.com/office/drawing/2014/main" id="{50F9E36E-BE06-818B-4B2A-29EE3016B86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611732" y="3366529"/>
            <a:ext cx="1242213" cy="638697"/>
          </a:xfrm>
          <a:prstGeom prst="rect">
            <a:avLst/>
          </a:prstGeom>
        </p:spPr>
      </p:pic>
      <p:pic>
        <p:nvPicPr>
          <p:cNvPr id="19" name="Picture 18">
            <a:extLst>
              <a:ext uri="{FF2B5EF4-FFF2-40B4-BE49-F238E27FC236}">
                <a16:creationId xmlns:a16="http://schemas.microsoft.com/office/drawing/2014/main" id="{63648D70-475B-18A7-CEB2-76E56DFEDD7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658061" y="4558687"/>
            <a:ext cx="1195848" cy="614859"/>
          </a:xfrm>
          <a:prstGeom prst="rect">
            <a:avLst/>
          </a:prstGeom>
        </p:spPr>
      </p:pic>
      <p:pic>
        <p:nvPicPr>
          <p:cNvPr id="20" name="Picture 19">
            <a:extLst>
              <a:ext uri="{FF2B5EF4-FFF2-40B4-BE49-F238E27FC236}">
                <a16:creationId xmlns:a16="http://schemas.microsoft.com/office/drawing/2014/main" id="{8AFA6019-BD78-B68C-0199-9E1BA8F0EE6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853162" y="4313558"/>
            <a:ext cx="1195850" cy="614859"/>
          </a:xfrm>
          <a:prstGeom prst="rect">
            <a:avLst/>
          </a:prstGeom>
        </p:spPr>
      </p:pic>
      <p:pic>
        <p:nvPicPr>
          <p:cNvPr id="21" name="Picture 20">
            <a:extLst>
              <a:ext uri="{FF2B5EF4-FFF2-40B4-BE49-F238E27FC236}">
                <a16:creationId xmlns:a16="http://schemas.microsoft.com/office/drawing/2014/main" id="{41520439-BE76-77CF-831B-6F2D970038F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709427" y="2914562"/>
            <a:ext cx="1195850" cy="614859"/>
          </a:xfrm>
          <a:prstGeom prst="rect">
            <a:avLst/>
          </a:prstGeom>
        </p:spPr>
      </p:pic>
      <p:pic>
        <p:nvPicPr>
          <p:cNvPr id="22" name="Picture 21">
            <a:extLst>
              <a:ext uri="{FF2B5EF4-FFF2-40B4-BE49-F238E27FC236}">
                <a16:creationId xmlns:a16="http://schemas.microsoft.com/office/drawing/2014/main" id="{037DDD47-1FF2-2E69-904C-A834EA09DF1F}"/>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658061" y="2211872"/>
            <a:ext cx="1195848" cy="614859"/>
          </a:xfrm>
          <a:prstGeom prst="rect">
            <a:avLst/>
          </a:prstGeom>
        </p:spPr>
      </p:pic>
      <p:pic>
        <p:nvPicPr>
          <p:cNvPr id="23" name="Picture 22">
            <a:extLst>
              <a:ext uri="{FF2B5EF4-FFF2-40B4-BE49-F238E27FC236}">
                <a16:creationId xmlns:a16="http://schemas.microsoft.com/office/drawing/2014/main" id="{EA626654-E1D1-4CD8-CC04-CD2E369AE52E}"/>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4769474" y="3146534"/>
            <a:ext cx="1242213" cy="638698"/>
          </a:xfrm>
          <a:prstGeom prst="rect">
            <a:avLst/>
          </a:prstGeom>
        </p:spPr>
      </p:pic>
      <p:pic>
        <p:nvPicPr>
          <p:cNvPr id="24" name="Picture 23">
            <a:extLst>
              <a:ext uri="{FF2B5EF4-FFF2-40B4-BE49-F238E27FC236}">
                <a16:creationId xmlns:a16="http://schemas.microsoft.com/office/drawing/2014/main" id="{B5C0AB3A-D04B-282E-6121-FDE8A2B1C977}"/>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315200" y="2583294"/>
            <a:ext cx="1242213" cy="638698"/>
          </a:xfrm>
          <a:prstGeom prst="rect">
            <a:avLst/>
          </a:prstGeom>
        </p:spPr>
      </p:pic>
      <p:pic>
        <p:nvPicPr>
          <p:cNvPr id="25" name="Picture 24">
            <a:extLst>
              <a:ext uri="{FF2B5EF4-FFF2-40B4-BE49-F238E27FC236}">
                <a16:creationId xmlns:a16="http://schemas.microsoft.com/office/drawing/2014/main" id="{464620B9-7753-470A-DF28-6D98675B11E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736675" y="1662101"/>
            <a:ext cx="1242213" cy="638698"/>
          </a:xfrm>
          <a:prstGeom prst="rect">
            <a:avLst/>
          </a:prstGeom>
        </p:spPr>
      </p:pic>
      <p:pic>
        <p:nvPicPr>
          <p:cNvPr id="26" name="Picture 25">
            <a:extLst>
              <a:ext uri="{FF2B5EF4-FFF2-40B4-BE49-F238E27FC236}">
                <a16:creationId xmlns:a16="http://schemas.microsoft.com/office/drawing/2014/main" id="{AD72EFAD-3461-491C-F324-3A38BC312A6B}"/>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5581318" y="1389146"/>
            <a:ext cx="1242213" cy="638698"/>
          </a:xfrm>
          <a:prstGeom prst="rect">
            <a:avLst/>
          </a:prstGeom>
        </p:spPr>
      </p:pic>
      <p:pic>
        <p:nvPicPr>
          <p:cNvPr id="27" name="Picture 26">
            <a:extLst>
              <a:ext uri="{FF2B5EF4-FFF2-40B4-BE49-F238E27FC236}">
                <a16:creationId xmlns:a16="http://schemas.microsoft.com/office/drawing/2014/main" id="{1E7796E4-B624-C111-58EE-8B620D95BA7F}"/>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8203079" y="1803349"/>
            <a:ext cx="1242213" cy="638697"/>
          </a:xfrm>
          <a:prstGeom prst="rect">
            <a:avLst/>
          </a:prstGeom>
        </p:spPr>
      </p:pic>
      <p:pic>
        <p:nvPicPr>
          <p:cNvPr id="28" name="Picture 27">
            <a:extLst>
              <a:ext uri="{FF2B5EF4-FFF2-40B4-BE49-F238E27FC236}">
                <a16:creationId xmlns:a16="http://schemas.microsoft.com/office/drawing/2014/main" id="{5D292EE8-DE95-31AF-639D-4F29E89D68D7}"/>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6005923" y="2443891"/>
            <a:ext cx="1242213" cy="638698"/>
          </a:xfrm>
          <a:prstGeom prst="rect">
            <a:avLst/>
          </a:prstGeom>
        </p:spPr>
      </p:pic>
      <p:pic>
        <p:nvPicPr>
          <p:cNvPr id="29" name="Picture 28">
            <a:extLst>
              <a:ext uri="{FF2B5EF4-FFF2-40B4-BE49-F238E27FC236}">
                <a16:creationId xmlns:a16="http://schemas.microsoft.com/office/drawing/2014/main" id="{F9E163C0-9285-EE6D-C09D-171CC74BE0F4}"/>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9696204" y="3578859"/>
            <a:ext cx="1242213" cy="638697"/>
          </a:xfrm>
          <a:prstGeom prst="rect">
            <a:avLst/>
          </a:prstGeom>
        </p:spPr>
      </p:pic>
      <p:pic>
        <p:nvPicPr>
          <p:cNvPr id="30" name="Picture 29">
            <a:extLst>
              <a:ext uri="{FF2B5EF4-FFF2-40B4-BE49-F238E27FC236}">
                <a16:creationId xmlns:a16="http://schemas.microsoft.com/office/drawing/2014/main" id="{16D2A91E-C622-CD75-6280-E5564564106D}"/>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5967887" y="4113424"/>
            <a:ext cx="1242213" cy="638698"/>
          </a:xfrm>
          <a:prstGeom prst="rect">
            <a:avLst/>
          </a:prstGeom>
        </p:spPr>
      </p:pic>
      <p:pic>
        <p:nvPicPr>
          <p:cNvPr id="31" name="Picture 30">
            <a:extLst>
              <a:ext uri="{FF2B5EF4-FFF2-40B4-BE49-F238E27FC236}">
                <a16:creationId xmlns:a16="http://schemas.microsoft.com/office/drawing/2014/main" id="{7D6C7A3A-8943-9FEF-B435-82692F11A590}"/>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8065138" y="3619316"/>
            <a:ext cx="1242213" cy="638698"/>
          </a:xfrm>
          <a:prstGeom prst="rect">
            <a:avLst/>
          </a:prstGeom>
        </p:spPr>
      </p:pic>
      <p:pic>
        <p:nvPicPr>
          <p:cNvPr id="32" name="Picture 31">
            <a:extLst>
              <a:ext uri="{FF2B5EF4-FFF2-40B4-BE49-F238E27FC236}">
                <a16:creationId xmlns:a16="http://schemas.microsoft.com/office/drawing/2014/main" id="{4C29561F-D650-7390-C664-A89DBB73983E}"/>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3163435" y="5132850"/>
            <a:ext cx="1242211" cy="638697"/>
          </a:xfrm>
          <a:prstGeom prst="rect">
            <a:avLst/>
          </a:prstGeom>
        </p:spPr>
      </p:pic>
      <p:pic>
        <p:nvPicPr>
          <p:cNvPr id="33" name="Picture 32">
            <a:extLst>
              <a:ext uri="{FF2B5EF4-FFF2-40B4-BE49-F238E27FC236}">
                <a16:creationId xmlns:a16="http://schemas.microsoft.com/office/drawing/2014/main" id="{180F0C99-9322-149E-7B54-D9F43118CC8E}"/>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7978889" y="994278"/>
            <a:ext cx="1242213" cy="638698"/>
          </a:xfrm>
          <a:prstGeom prst="rect">
            <a:avLst/>
          </a:prstGeom>
        </p:spPr>
      </p:pic>
      <p:pic>
        <p:nvPicPr>
          <p:cNvPr id="34" name="Picture 33">
            <a:extLst>
              <a:ext uri="{FF2B5EF4-FFF2-40B4-BE49-F238E27FC236}">
                <a16:creationId xmlns:a16="http://schemas.microsoft.com/office/drawing/2014/main" id="{969D2FDA-F323-DADE-8347-12FA20A0557D}"/>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2687167" y="5811351"/>
            <a:ext cx="1242213" cy="638698"/>
          </a:xfrm>
          <a:prstGeom prst="rect">
            <a:avLst/>
          </a:prstGeom>
        </p:spPr>
      </p:pic>
      <p:pic>
        <p:nvPicPr>
          <p:cNvPr id="35" name="Picture 34">
            <a:extLst>
              <a:ext uri="{FF2B5EF4-FFF2-40B4-BE49-F238E27FC236}">
                <a16:creationId xmlns:a16="http://schemas.microsoft.com/office/drawing/2014/main" id="{615F8048-1438-76CC-3173-53A2B5BB098C}"/>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4658061" y="5365510"/>
            <a:ext cx="1195848" cy="614858"/>
          </a:xfrm>
          <a:prstGeom prst="rect">
            <a:avLst/>
          </a:prstGeom>
        </p:spPr>
      </p:pic>
      <p:pic>
        <p:nvPicPr>
          <p:cNvPr id="36" name="Picture 35">
            <a:extLst>
              <a:ext uri="{FF2B5EF4-FFF2-40B4-BE49-F238E27FC236}">
                <a16:creationId xmlns:a16="http://schemas.microsoft.com/office/drawing/2014/main" id="{91967E46-3116-E51C-E2CA-A7EAEDBBFEA4}"/>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7240476" y="4254892"/>
            <a:ext cx="1242213" cy="638698"/>
          </a:xfrm>
          <a:prstGeom prst="rect">
            <a:avLst/>
          </a:prstGeom>
        </p:spPr>
      </p:pic>
      <p:pic>
        <p:nvPicPr>
          <p:cNvPr id="37" name="Picture 36">
            <a:extLst>
              <a:ext uri="{FF2B5EF4-FFF2-40B4-BE49-F238E27FC236}">
                <a16:creationId xmlns:a16="http://schemas.microsoft.com/office/drawing/2014/main" id="{F21FF1C0-B3A0-96B8-5830-166EFE8554FB}"/>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10317312" y="4448126"/>
            <a:ext cx="1242211" cy="638697"/>
          </a:xfrm>
          <a:prstGeom prst="rect">
            <a:avLst/>
          </a:prstGeom>
        </p:spPr>
      </p:pic>
      <p:pic>
        <p:nvPicPr>
          <p:cNvPr id="38" name="Picture 37">
            <a:extLst>
              <a:ext uri="{FF2B5EF4-FFF2-40B4-BE49-F238E27FC236}">
                <a16:creationId xmlns:a16="http://schemas.microsoft.com/office/drawing/2014/main" id="{B496DDA9-A5AC-7FB7-DE2C-733DE5BEA0C7}"/>
              </a:ext>
            </a:extLst>
          </p:cNvPr>
          <p:cNvPicPr>
            <a:picLocks noChangeAspect="1"/>
          </p:cNvPicPr>
          <p:nvPr/>
        </p:nvPicPr>
        <p:blipFill>
          <a:blip r:embed="rId26" cstate="email">
            <a:extLst>
              <a:ext uri="{28A0092B-C50C-407E-A947-70E740481C1C}">
                <a14:useLocalDpi xmlns:a14="http://schemas.microsoft.com/office/drawing/2010/main"/>
              </a:ext>
            </a:extLst>
          </a:blip>
          <a:srcRect/>
          <a:stretch/>
        </p:blipFill>
        <p:spPr>
          <a:xfrm>
            <a:off x="6415797" y="566299"/>
            <a:ext cx="1195848" cy="614858"/>
          </a:xfrm>
          <a:prstGeom prst="rect">
            <a:avLst/>
          </a:prstGeom>
        </p:spPr>
      </p:pic>
      <p:pic>
        <p:nvPicPr>
          <p:cNvPr id="39" name="Picture 38">
            <a:extLst>
              <a:ext uri="{FF2B5EF4-FFF2-40B4-BE49-F238E27FC236}">
                <a16:creationId xmlns:a16="http://schemas.microsoft.com/office/drawing/2014/main" id="{06482B2F-8AE9-A34A-6149-83A076EC5F85}"/>
              </a:ext>
            </a:extLst>
          </p:cNvPr>
          <p:cNvPicPr>
            <a:picLocks noChangeAspect="1"/>
          </p:cNvPicPr>
          <p:nvPr/>
        </p:nvPicPr>
        <p:blipFill>
          <a:blip r:embed="rId27" cstate="email">
            <a:extLst>
              <a:ext uri="{28A0092B-C50C-407E-A947-70E740481C1C}">
                <a14:useLocalDpi xmlns:a14="http://schemas.microsoft.com/office/drawing/2010/main"/>
              </a:ext>
            </a:extLst>
          </a:blip>
          <a:srcRect/>
          <a:stretch/>
        </p:blipFill>
        <p:spPr>
          <a:xfrm>
            <a:off x="1724594" y="4968221"/>
            <a:ext cx="1242213" cy="638697"/>
          </a:xfrm>
          <a:prstGeom prst="rect">
            <a:avLst/>
          </a:prstGeom>
        </p:spPr>
      </p:pic>
      <p:pic>
        <p:nvPicPr>
          <p:cNvPr id="41" name="Picture 40">
            <a:extLst>
              <a:ext uri="{FF2B5EF4-FFF2-40B4-BE49-F238E27FC236}">
                <a16:creationId xmlns:a16="http://schemas.microsoft.com/office/drawing/2014/main" id="{B74952C1-2C31-71EC-52F4-7FF23BB2A6CE}"/>
              </a:ext>
            </a:extLst>
          </p:cNvPr>
          <p:cNvPicPr>
            <a:picLocks noChangeAspect="1"/>
          </p:cNvPicPr>
          <p:nvPr/>
        </p:nvPicPr>
        <p:blipFill>
          <a:blip r:embed="rId28" cstate="email">
            <a:extLst>
              <a:ext uri="{28A0092B-C50C-407E-A947-70E740481C1C}">
                <a14:useLocalDpi xmlns:a14="http://schemas.microsoft.com/office/drawing/2010/main"/>
              </a:ext>
            </a:extLst>
          </a:blip>
          <a:srcRect/>
          <a:stretch/>
        </p:blipFill>
        <p:spPr>
          <a:xfrm>
            <a:off x="8692907" y="4448126"/>
            <a:ext cx="1242211" cy="638697"/>
          </a:xfrm>
          <a:prstGeom prst="rect">
            <a:avLst/>
          </a:prstGeom>
        </p:spPr>
      </p:pic>
    </p:spTree>
    <p:extLst>
      <p:ext uri="{BB962C8B-B14F-4D97-AF65-F5344CB8AC3E}">
        <p14:creationId xmlns:p14="http://schemas.microsoft.com/office/powerpoint/2010/main" val="23772855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 calcmode="lin" valueType="num">
                                      <p:cBhvr>
                                        <p:cTn id="13"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par>
                          <p:cTn id="20" fill="hold">
                            <p:stCondLst>
                              <p:cond delay="2500"/>
                            </p:stCondLst>
                            <p:childTnLst>
                              <p:par>
                                <p:cTn id="21" presetID="10" presetClass="entr" presetSubtype="0" fill="hold" grpId="0" nodeType="afterEffect">
                                  <p:stCondLst>
                                    <p:cond delay="1000"/>
                                  </p:stCondLst>
                                  <p:iterate type="lt">
                                    <p:tmPct val="10000"/>
                                  </p:iterate>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par>
                          <p:cTn id="24" fill="hold">
                            <p:stCondLst>
                              <p:cond delay="4950"/>
                            </p:stCondLst>
                            <p:childTnLst>
                              <p:par>
                                <p:cTn id="25" presetID="2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childTnLst>
                                </p:cTn>
                              </p:par>
                            </p:childTnLst>
                          </p:cTn>
                        </p:par>
                        <p:par>
                          <p:cTn id="29" fill="hold">
                            <p:stCondLst>
                              <p:cond delay="5450"/>
                            </p:stCondLst>
                            <p:childTnLst>
                              <p:par>
                                <p:cTn id="30" presetID="2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childTnLst>
                                </p:cTn>
                              </p:par>
                            </p:childTnLst>
                          </p:cTn>
                        </p:par>
                        <p:par>
                          <p:cTn id="34" fill="hold">
                            <p:stCondLst>
                              <p:cond delay="5950"/>
                            </p:stCondLst>
                            <p:childTnLst>
                              <p:par>
                                <p:cTn id="35" presetID="23" presetClass="entr" presetSubtype="16"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par>
                          <p:cTn id="39" fill="hold">
                            <p:stCondLst>
                              <p:cond delay="6450"/>
                            </p:stCondLst>
                            <p:childTnLst>
                              <p:par>
                                <p:cTn id="40" presetID="23" presetClass="entr" presetSubtype="16"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childTnLst>
                          </p:cTn>
                        </p:par>
                        <p:par>
                          <p:cTn id="44" fill="hold">
                            <p:stCondLst>
                              <p:cond delay="6950"/>
                            </p:stCondLst>
                            <p:childTnLst>
                              <p:par>
                                <p:cTn id="45" presetID="23" presetClass="entr" presetSubtype="16"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childTnLst>
                                </p:cTn>
                              </p:par>
                            </p:childTnLst>
                          </p:cTn>
                        </p:par>
                        <p:par>
                          <p:cTn id="49" fill="hold">
                            <p:stCondLst>
                              <p:cond delay="7450"/>
                            </p:stCondLst>
                            <p:childTnLst>
                              <p:par>
                                <p:cTn id="50" presetID="23" presetClass="entr" presetSubtype="16"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childTnLst>
                                </p:cTn>
                              </p:par>
                            </p:childTnLst>
                          </p:cTn>
                        </p:par>
                        <p:par>
                          <p:cTn id="54" fill="hold">
                            <p:stCondLst>
                              <p:cond delay="7950"/>
                            </p:stCondLst>
                            <p:childTnLst>
                              <p:par>
                                <p:cTn id="55" presetID="23" presetClass="entr" presetSubtype="16"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childTnLst>
                                </p:cTn>
                              </p:par>
                            </p:childTnLst>
                          </p:cTn>
                        </p:par>
                        <p:par>
                          <p:cTn id="59" fill="hold">
                            <p:stCondLst>
                              <p:cond delay="8450"/>
                            </p:stCondLst>
                            <p:childTnLst>
                              <p:par>
                                <p:cTn id="60" presetID="23" presetClass="entr" presetSubtype="16"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childTnLst>
                                </p:cTn>
                              </p:par>
                            </p:childTnLst>
                          </p:cTn>
                        </p:par>
                        <p:par>
                          <p:cTn id="64" fill="hold">
                            <p:stCondLst>
                              <p:cond delay="8950"/>
                            </p:stCondLst>
                            <p:childTnLst>
                              <p:par>
                                <p:cTn id="65" presetID="23" presetClass="entr" presetSubtype="16"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childTnLst>
                                </p:cTn>
                              </p:par>
                            </p:childTnLst>
                          </p:cTn>
                        </p:par>
                        <p:par>
                          <p:cTn id="69" fill="hold">
                            <p:stCondLst>
                              <p:cond delay="9450"/>
                            </p:stCondLst>
                            <p:childTnLst>
                              <p:par>
                                <p:cTn id="70" presetID="23" presetClass="entr" presetSubtype="16"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childTnLst>
                                </p:cTn>
                              </p:par>
                            </p:childTnLst>
                          </p:cTn>
                        </p:par>
                        <p:par>
                          <p:cTn id="74" fill="hold">
                            <p:stCondLst>
                              <p:cond delay="9950"/>
                            </p:stCondLst>
                            <p:childTnLst>
                              <p:par>
                                <p:cTn id="75" presetID="23" presetClass="entr" presetSubtype="16"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500" fill="hold"/>
                                        <p:tgtEl>
                                          <p:spTgt spid="28"/>
                                        </p:tgtEl>
                                        <p:attrNameLst>
                                          <p:attrName>ppt_w</p:attrName>
                                        </p:attrNameLst>
                                      </p:cBhvr>
                                      <p:tavLst>
                                        <p:tav tm="0">
                                          <p:val>
                                            <p:fltVal val="0"/>
                                          </p:val>
                                        </p:tav>
                                        <p:tav tm="100000">
                                          <p:val>
                                            <p:strVal val="#ppt_w"/>
                                          </p:val>
                                        </p:tav>
                                      </p:tavLst>
                                    </p:anim>
                                    <p:anim calcmode="lin" valueType="num">
                                      <p:cBhvr>
                                        <p:cTn id="78" dur="500" fill="hold"/>
                                        <p:tgtEl>
                                          <p:spTgt spid="28"/>
                                        </p:tgtEl>
                                        <p:attrNameLst>
                                          <p:attrName>ppt_h</p:attrName>
                                        </p:attrNameLst>
                                      </p:cBhvr>
                                      <p:tavLst>
                                        <p:tav tm="0">
                                          <p:val>
                                            <p:fltVal val="0"/>
                                          </p:val>
                                        </p:tav>
                                        <p:tav tm="100000">
                                          <p:val>
                                            <p:strVal val="#ppt_h"/>
                                          </p:val>
                                        </p:tav>
                                      </p:tavLst>
                                    </p:anim>
                                  </p:childTnLst>
                                </p:cTn>
                              </p:par>
                            </p:childTnLst>
                          </p:cTn>
                        </p:par>
                        <p:par>
                          <p:cTn id="79" fill="hold">
                            <p:stCondLst>
                              <p:cond delay="10450"/>
                            </p:stCondLst>
                            <p:childTnLst>
                              <p:par>
                                <p:cTn id="80" presetID="23" presetClass="entr" presetSubtype="16" fill="hold" nodeType="after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childTnLst>
                                </p:cTn>
                              </p:par>
                            </p:childTnLst>
                          </p:cTn>
                        </p:par>
                        <p:par>
                          <p:cTn id="84" fill="hold">
                            <p:stCondLst>
                              <p:cond delay="10950"/>
                            </p:stCondLst>
                            <p:childTnLst>
                              <p:par>
                                <p:cTn id="85" presetID="23" presetClass="entr" presetSubtype="16" fill="hold"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11450"/>
                            </p:stCondLst>
                            <p:childTnLst>
                              <p:par>
                                <p:cTn id="90" presetID="23" presetClass="entr" presetSubtype="16"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childTnLst>
                                </p:cTn>
                              </p:par>
                            </p:childTnLst>
                          </p:cTn>
                        </p:par>
                        <p:par>
                          <p:cTn id="94" fill="hold">
                            <p:stCondLst>
                              <p:cond delay="11950"/>
                            </p:stCondLst>
                            <p:childTnLst>
                              <p:par>
                                <p:cTn id="95" presetID="23" presetClass="entr" presetSubtype="16" fill="hold"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childTnLst>
                                </p:cTn>
                              </p:par>
                            </p:childTnLst>
                          </p:cTn>
                        </p:par>
                        <p:par>
                          <p:cTn id="99" fill="hold">
                            <p:stCondLst>
                              <p:cond delay="12450"/>
                            </p:stCondLst>
                            <p:childTnLst>
                              <p:par>
                                <p:cTn id="100" presetID="23" presetClass="entr" presetSubtype="16"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p:cTn id="102" dur="500" fill="hold"/>
                                        <p:tgtEl>
                                          <p:spTgt spid="33"/>
                                        </p:tgtEl>
                                        <p:attrNameLst>
                                          <p:attrName>ppt_w</p:attrName>
                                        </p:attrNameLst>
                                      </p:cBhvr>
                                      <p:tavLst>
                                        <p:tav tm="0">
                                          <p:val>
                                            <p:fltVal val="0"/>
                                          </p:val>
                                        </p:tav>
                                        <p:tav tm="100000">
                                          <p:val>
                                            <p:strVal val="#ppt_w"/>
                                          </p:val>
                                        </p:tav>
                                      </p:tavLst>
                                    </p:anim>
                                    <p:anim calcmode="lin" valueType="num">
                                      <p:cBhvr>
                                        <p:cTn id="103" dur="500" fill="hold"/>
                                        <p:tgtEl>
                                          <p:spTgt spid="33"/>
                                        </p:tgtEl>
                                        <p:attrNameLst>
                                          <p:attrName>ppt_h</p:attrName>
                                        </p:attrNameLst>
                                      </p:cBhvr>
                                      <p:tavLst>
                                        <p:tav tm="0">
                                          <p:val>
                                            <p:fltVal val="0"/>
                                          </p:val>
                                        </p:tav>
                                        <p:tav tm="100000">
                                          <p:val>
                                            <p:strVal val="#ppt_h"/>
                                          </p:val>
                                        </p:tav>
                                      </p:tavLst>
                                    </p:anim>
                                  </p:childTnLst>
                                </p:cTn>
                              </p:par>
                            </p:childTnLst>
                          </p:cTn>
                        </p:par>
                        <p:par>
                          <p:cTn id="104" fill="hold">
                            <p:stCondLst>
                              <p:cond delay="12950"/>
                            </p:stCondLst>
                            <p:childTnLst>
                              <p:par>
                                <p:cTn id="105" presetID="23" presetClass="entr" presetSubtype="16" fill="hold" nodeType="after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p:cTn id="107" dur="500" fill="hold"/>
                                        <p:tgtEl>
                                          <p:spTgt spid="34"/>
                                        </p:tgtEl>
                                        <p:attrNameLst>
                                          <p:attrName>ppt_w</p:attrName>
                                        </p:attrNameLst>
                                      </p:cBhvr>
                                      <p:tavLst>
                                        <p:tav tm="0">
                                          <p:val>
                                            <p:fltVal val="0"/>
                                          </p:val>
                                        </p:tav>
                                        <p:tav tm="100000">
                                          <p:val>
                                            <p:strVal val="#ppt_w"/>
                                          </p:val>
                                        </p:tav>
                                      </p:tavLst>
                                    </p:anim>
                                    <p:anim calcmode="lin" valueType="num">
                                      <p:cBhvr>
                                        <p:cTn id="108" dur="500" fill="hold"/>
                                        <p:tgtEl>
                                          <p:spTgt spid="34"/>
                                        </p:tgtEl>
                                        <p:attrNameLst>
                                          <p:attrName>ppt_h</p:attrName>
                                        </p:attrNameLst>
                                      </p:cBhvr>
                                      <p:tavLst>
                                        <p:tav tm="0">
                                          <p:val>
                                            <p:fltVal val="0"/>
                                          </p:val>
                                        </p:tav>
                                        <p:tav tm="100000">
                                          <p:val>
                                            <p:strVal val="#ppt_h"/>
                                          </p:val>
                                        </p:tav>
                                      </p:tavLst>
                                    </p:anim>
                                  </p:childTnLst>
                                </p:cTn>
                              </p:par>
                            </p:childTnLst>
                          </p:cTn>
                        </p:par>
                        <p:par>
                          <p:cTn id="109" fill="hold">
                            <p:stCondLst>
                              <p:cond delay="13450"/>
                            </p:stCondLst>
                            <p:childTnLst>
                              <p:par>
                                <p:cTn id="110" presetID="23" presetClass="entr" presetSubtype="16" fill="hold" nodeType="afterEffect">
                                  <p:stCondLst>
                                    <p:cond delay="0"/>
                                  </p:stCondLst>
                                  <p:childTnLst>
                                    <p:set>
                                      <p:cBhvr>
                                        <p:cTn id="111" dur="1" fill="hold">
                                          <p:stCondLst>
                                            <p:cond delay="0"/>
                                          </p:stCondLst>
                                        </p:cTn>
                                        <p:tgtEl>
                                          <p:spTgt spid="35"/>
                                        </p:tgtEl>
                                        <p:attrNameLst>
                                          <p:attrName>style.visibility</p:attrName>
                                        </p:attrNameLst>
                                      </p:cBhvr>
                                      <p:to>
                                        <p:strVal val="visible"/>
                                      </p:to>
                                    </p:set>
                                    <p:anim calcmode="lin" valueType="num">
                                      <p:cBhvr>
                                        <p:cTn id="112" dur="500" fill="hold"/>
                                        <p:tgtEl>
                                          <p:spTgt spid="35"/>
                                        </p:tgtEl>
                                        <p:attrNameLst>
                                          <p:attrName>ppt_w</p:attrName>
                                        </p:attrNameLst>
                                      </p:cBhvr>
                                      <p:tavLst>
                                        <p:tav tm="0">
                                          <p:val>
                                            <p:fltVal val="0"/>
                                          </p:val>
                                        </p:tav>
                                        <p:tav tm="100000">
                                          <p:val>
                                            <p:strVal val="#ppt_w"/>
                                          </p:val>
                                        </p:tav>
                                      </p:tavLst>
                                    </p:anim>
                                    <p:anim calcmode="lin" valueType="num">
                                      <p:cBhvr>
                                        <p:cTn id="113" dur="500" fill="hold"/>
                                        <p:tgtEl>
                                          <p:spTgt spid="35"/>
                                        </p:tgtEl>
                                        <p:attrNameLst>
                                          <p:attrName>ppt_h</p:attrName>
                                        </p:attrNameLst>
                                      </p:cBhvr>
                                      <p:tavLst>
                                        <p:tav tm="0">
                                          <p:val>
                                            <p:fltVal val="0"/>
                                          </p:val>
                                        </p:tav>
                                        <p:tav tm="100000">
                                          <p:val>
                                            <p:strVal val="#ppt_h"/>
                                          </p:val>
                                        </p:tav>
                                      </p:tavLst>
                                    </p:anim>
                                  </p:childTnLst>
                                </p:cTn>
                              </p:par>
                            </p:childTnLst>
                          </p:cTn>
                        </p:par>
                        <p:par>
                          <p:cTn id="114" fill="hold">
                            <p:stCondLst>
                              <p:cond delay="13950"/>
                            </p:stCondLst>
                            <p:childTnLst>
                              <p:par>
                                <p:cTn id="115" presetID="23" presetClass="entr" presetSubtype="16" fill="hold" nodeType="after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500" fill="hold"/>
                                        <p:tgtEl>
                                          <p:spTgt spid="36"/>
                                        </p:tgtEl>
                                        <p:attrNameLst>
                                          <p:attrName>ppt_w</p:attrName>
                                        </p:attrNameLst>
                                      </p:cBhvr>
                                      <p:tavLst>
                                        <p:tav tm="0">
                                          <p:val>
                                            <p:fltVal val="0"/>
                                          </p:val>
                                        </p:tav>
                                        <p:tav tm="100000">
                                          <p:val>
                                            <p:strVal val="#ppt_w"/>
                                          </p:val>
                                        </p:tav>
                                      </p:tavLst>
                                    </p:anim>
                                    <p:anim calcmode="lin" valueType="num">
                                      <p:cBhvr>
                                        <p:cTn id="118" dur="500" fill="hold"/>
                                        <p:tgtEl>
                                          <p:spTgt spid="36"/>
                                        </p:tgtEl>
                                        <p:attrNameLst>
                                          <p:attrName>ppt_h</p:attrName>
                                        </p:attrNameLst>
                                      </p:cBhvr>
                                      <p:tavLst>
                                        <p:tav tm="0">
                                          <p:val>
                                            <p:fltVal val="0"/>
                                          </p:val>
                                        </p:tav>
                                        <p:tav tm="100000">
                                          <p:val>
                                            <p:strVal val="#ppt_h"/>
                                          </p:val>
                                        </p:tav>
                                      </p:tavLst>
                                    </p:anim>
                                  </p:childTnLst>
                                </p:cTn>
                              </p:par>
                            </p:childTnLst>
                          </p:cTn>
                        </p:par>
                        <p:par>
                          <p:cTn id="119" fill="hold">
                            <p:stCondLst>
                              <p:cond delay="14450"/>
                            </p:stCondLst>
                            <p:childTnLst>
                              <p:par>
                                <p:cTn id="120" presetID="23" presetClass="entr" presetSubtype="16" fill="hold" nodeType="after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500" fill="hold"/>
                                        <p:tgtEl>
                                          <p:spTgt spid="37"/>
                                        </p:tgtEl>
                                        <p:attrNameLst>
                                          <p:attrName>ppt_w</p:attrName>
                                        </p:attrNameLst>
                                      </p:cBhvr>
                                      <p:tavLst>
                                        <p:tav tm="0">
                                          <p:val>
                                            <p:fltVal val="0"/>
                                          </p:val>
                                        </p:tav>
                                        <p:tav tm="100000">
                                          <p:val>
                                            <p:strVal val="#ppt_w"/>
                                          </p:val>
                                        </p:tav>
                                      </p:tavLst>
                                    </p:anim>
                                    <p:anim calcmode="lin" valueType="num">
                                      <p:cBhvr>
                                        <p:cTn id="123" dur="500" fill="hold"/>
                                        <p:tgtEl>
                                          <p:spTgt spid="37"/>
                                        </p:tgtEl>
                                        <p:attrNameLst>
                                          <p:attrName>ppt_h</p:attrName>
                                        </p:attrNameLst>
                                      </p:cBhvr>
                                      <p:tavLst>
                                        <p:tav tm="0">
                                          <p:val>
                                            <p:fltVal val="0"/>
                                          </p:val>
                                        </p:tav>
                                        <p:tav tm="100000">
                                          <p:val>
                                            <p:strVal val="#ppt_h"/>
                                          </p:val>
                                        </p:tav>
                                      </p:tavLst>
                                    </p:anim>
                                  </p:childTnLst>
                                </p:cTn>
                              </p:par>
                            </p:childTnLst>
                          </p:cTn>
                        </p:par>
                        <p:par>
                          <p:cTn id="124" fill="hold">
                            <p:stCondLst>
                              <p:cond delay="14950"/>
                            </p:stCondLst>
                            <p:childTnLst>
                              <p:par>
                                <p:cTn id="125" presetID="23" presetClass="entr" presetSubtype="16" fill="hold" nodeType="after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childTnLst>
                                </p:cTn>
                              </p:par>
                            </p:childTnLst>
                          </p:cTn>
                        </p:par>
                        <p:par>
                          <p:cTn id="129" fill="hold">
                            <p:stCondLst>
                              <p:cond delay="15450"/>
                            </p:stCondLst>
                            <p:childTnLst>
                              <p:par>
                                <p:cTn id="130" presetID="23" presetClass="entr" presetSubtype="16" fill="hold" nodeType="after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500" fill="hold"/>
                                        <p:tgtEl>
                                          <p:spTgt spid="39"/>
                                        </p:tgtEl>
                                        <p:attrNameLst>
                                          <p:attrName>ppt_w</p:attrName>
                                        </p:attrNameLst>
                                      </p:cBhvr>
                                      <p:tavLst>
                                        <p:tav tm="0">
                                          <p:val>
                                            <p:fltVal val="0"/>
                                          </p:val>
                                        </p:tav>
                                        <p:tav tm="100000">
                                          <p:val>
                                            <p:strVal val="#ppt_w"/>
                                          </p:val>
                                        </p:tav>
                                      </p:tavLst>
                                    </p:anim>
                                    <p:anim calcmode="lin" valueType="num">
                                      <p:cBhvr>
                                        <p:cTn id="133" dur="500" fill="hold"/>
                                        <p:tgtEl>
                                          <p:spTgt spid="39"/>
                                        </p:tgtEl>
                                        <p:attrNameLst>
                                          <p:attrName>ppt_h</p:attrName>
                                        </p:attrNameLst>
                                      </p:cBhvr>
                                      <p:tavLst>
                                        <p:tav tm="0">
                                          <p:val>
                                            <p:fltVal val="0"/>
                                          </p:val>
                                        </p:tav>
                                        <p:tav tm="100000">
                                          <p:val>
                                            <p:strVal val="#ppt_h"/>
                                          </p:val>
                                        </p:tav>
                                      </p:tavLst>
                                    </p:anim>
                                  </p:childTnLst>
                                </p:cTn>
                              </p:par>
                            </p:childTnLst>
                          </p:cTn>
                        </p:par>
                        <p:par>
                          <p:cTn id="134" fill="hold">
                            <p:stCondLst>
                              <p:cond delay="15950"/>
                            </p:stCondLst>
                            <p:childTnLst>
                              <p:par>
                                <p:cTn id="135" presetID="23" presetClass="entr" presetSubtype="16" fill="hold" nodeType="afterEffect">
                                  <p:stCondLst>
                                    <p:cond delay="0"/>
                                  </p:stCondLst>
                                  <p:childTnLst>
                                    <p:set>
                                      <p:cBhvr>
                                        <p:cTn id="136" dur="1" fill="hold">
                                          <p:stCondLst>
                                            <p:cond delay="0"/>
                                          </p:stCondLst>
                                        </p:cTn>
                                        <p:tgtEl>
                                          <p:spTgt spid="41"/>
                                        </p:tgtEl>
                                        <p:attrNameLst>
                                          <p:attrName>style.visibility</p:attrName>
                                        </p:attrNameLst>
                                      </p:cBhvr>
                                      <p:to>
                                        <p:strVal val="visible"/>
                                      </p:to>
                                    </p:set>
                                    <p:anim calcmode="lin" valueType="num">
                                      <p:cBhvr>
                                        <p:cTn id="137" dur="500" fill="hold"/>
                                        <p:tgtEl>
                                          <p:spTgt spid="41"/>
                                        </p:tgtEl>
                                        <p:attrNameLst>
                                          <p:attrName>ppt_w</p:attrName>
                                        </p:attrNameLst>
                                      </p:cBhvr>
                                      <p:tavLst>
                                        <p:tav tm="0">
                                          <p:val>
                                            <p:fltVal val="0"/>
                                          </p:val>
                                        </p:tav>
                                        <p:tav tm="100000">
                                          <p:val>
                                            <p:strVal val="#ppt_w"/>
                                          </p:val>
                                        </p:tav>
                                      </p:tavLst>
                                    </p:anim>
                                    <p:anim calcmode="lin" valueType="num">
                                      <p:cBhvr>
                                        <p:cTn id="138"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P spid="12"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4040-7F0A-C865-BEB2-0C4CDD2824A8}"/>
              </a:ext>
            </a:extLst>
          </p:cNvPr>
          <p:cNvSpPr>
            <a:spLocks noGrp="1"/>
          </p:cNvSpPr>
          <p:nvPr>
            <p:ph type="title"/>
          </p:nvPr>
        </p:nvSpPr>
        <p:spPr/>
        <p:txBody>
          <a:bodyPr/>
          <a:lstStyle/>
          <a:p>
            <a:r>
              <a:rPr lang="en-GB"/>
              <a:t>Findings </a:t>
            </a:r>
          </a:p>
        </p:txBody>
      </p:sp>
      <p:sp>
        <p:nvSpPr>
          <p:cNvPr id="16" name="TextBox 15">
            <a:extLst>
              <a:ext uri="{FF2B5EF4-FFF2-40B4-BE49-F238E27FC236}">
                <a16:creationId xmlns:a16="http://schemas.microsoft.com/office/drawing/2014/main" id="{631E3847-97B6-CCEB-9F9F-B64D9A4A8F3B}"/>
              </a:ext>
            </a:extLst>
          </p:cNvPr>
          <p:cNvSpPr txBox="1"/>
          <p:nvPr/>
        </p:nvSpPr>
        <p:spPr>
          <a:xfrm>
            <a:off x="2713174" y="1705137"/>
            <a:ext cx="4027101" cy="2114934"/>
          </a:xfrm>
          <a:custGeom>
            <a:avLst/>
            <a:gdLst>
              <a:gd name="csX0" fmla="*/ 0 w 4027101"/>
              <a:gd name="csY0" fmla="*/ 0 h 2114934"/>
              <a:gd name="csX1" fmla="*/ 655842 w 4027101"/>
              <a:gd name="csY1" fmla="*/ 0 h 2114934"/>
              <a:gd name="csX2" fmla="*/ 1271413 w 4027101"/>
              <a:gd name="csY2" fmla="*/ 0 h 2114934"/>
              <a:gd name="csX3" fmla="*/ 1846713 w 4027101"/>
              <a:gd name="csY3" fmla="*/ 0 h 2114934"/>
              <a:gd name="csX4" fmla="*/ 2422014 w 4027101"/>
              <a:gd name="csY4" fmla="*/ 0 h 2114934"/>
              <a:gd name="csX5" fmla="*/ 3077856 w 4027101"/>
              <a:gd name="csY5" fmla="*/ 0 h 2114934"/>
              <a:gd name="csX6" fmla="*/ 4027101 w 4027101"/>
              <a:gd name="csY6" fmla="*/ 0 h 2114934"/>
              <a:gd name="csX7" fmla="*/ 4027101 w 4027101"/>
              <a:gd name="csY7" fmla="*/ 465285 h 2114934"/>
              <a:gd name="csX8" fmla="*/ 4027101 w 4027101"/>
              <a:gd name="csY8" fmla="*/ 1015168 h 2114934"/>
              <a:gd name="csX9" fmla="*/ 4027101 w 4027101"/>
              <a:gd name="csY9" fmla="*/ 1480454 h 2114934"/>
              <a:gd name="csX10" fmla="*/ 4027101 w 4027101"/>
              <a:gd name="csY10" fmla="*/ 2114934 h 2114934"/>
              <a:gd name="csX11" fmla="*/ 3532343 w 4027101"/>
              <a:gd name="csY11" fmla="*/ 2114934 h 2114934"/>
              <a:gd name="csX12" fmla="*/ 2876501 w 4027101"/>
              <a:gd name="csY12" fmla="*/ 2114934 h 2114934"/>
              <a:gd name="csX13" fmla="*/ 2341472 w 4027101"/>
              <a:gd name="csY13" fmla="*/ 2114934 h 2114934"/>
              <a:gd name="csX14" fmla="*/ 1685629 w 4027101"/>
              <a:gd name="csY14" fmla="*/ 2114934 h 2114934"/>
              <a:gd name="csX15" fmla="*/ 1190871 w 4027101"/>
              <a:gd name="csY15" fmla="*/ 2114934 h 2114934"/>
              <a:gd name="csX16" fmla="*/ 736384 w 4027101"/>
              <a:gd name="csY16" fmla="*/ 2114934 h 2114934"/>
              <a:gd name="csX17" fmla="*/ 0 w 4027101"/>
              <a:gd name="csY17" fmla="*/ 2114934 h 2114934"/>
              <a:gd name="csX18" fmla="*/ 0 w 4027101"/>
              <a:gd name="csY18" fmla="*/ 1565051 h 2114934"/>
              <a:gd name="csX19" fmla="*/ 0 w 4027101"/>
              <a:gd name="csY19" fmla="*/ 1099766 h 2114934"/>
              <a:gd name="csX20" fmla="*/ 0 w 4027101"/>
              <a:gd name="csY20" fmla="*/ 528734 h 2114934"/>
              <a:gd name="csX21" fmla="*/ 0 w 4027101"/>
              <a:gd name="csY21" fmla="*/ 0 h 2114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027101" h="2114934" fill="none" extrusionOk="0">
                <a:moveTo>
                  <a:pt x="0" y="0"/>
                </a:moveTo>
                <a:cubicBezTo>
                  <a:pt x="191743" y="-52744"/>
                  <a:pt x="442439" y="70561"/>
                  <a:pt x="655842" y="0"/>
                </a:cubicBezTo>
                <a:cubicBezTo>
                  <a:pt x="869245" y="-70561"/>
                  <a:pt x="1009954" y="40482"/>
                  <a:pt x="1271413" y="0"/>
                </a:cubicBezTo>
                <a:cubicBezTo>
                  <a:pt x="1532872" y="-40482"/>
                  <a:pt x="1653727" y="34164"/>
                  <a:pt x="1846713" y="0"/>
                </a:cubicBezTo>
                <a:cubicBezTo>
                  <a:pt x="2039699" y="-34164"/>
                  <a:pt x="2190142" y="10516"/>
                  <a:pt x="2422014" y="0"/>
                </a:cubicBezTo>
                <a:cubicBezTo>
                  <a:pt x="2653886" y="-10516"/>
                  <a:pt x="2822660" y="72178"/>
                  <a:pt x="3077856" y="0"/>
                </a:cubicBezTo>
                <a:cubicBezTo>
                  <a:pt x="3333052" y="-72178"/>
                  <a:pt x="3672214" y="9141"/>
                  <a:pt x="4027101" y="0"/>
                </a:cubicBezTo>
                <a:cubicBezTo>
                  <a:pt x="4054353" y="103776"/>
                  <a:pt x="4015913" y="269776"/>
                  <a:pt x="4027101" y="465285"/>
                </a:cubicBezTo>
                <a:cubicBezTo>
                  <a:pt x="4038289" y="660794"/>
                  <a:pt x="3979451" y="885194"/>
                  <a:pt x="4027101" y="1015168"/>
                </a:cubicBezTo>
                <a:cubicBezTo>
                  <a:pt x="4074751" y="1145142"/>
                  <a:pt x="3994528" y="1384806"/>
                  <a:pt x="4027101" y="1480454"/>
                </a:cubicBezTo>
                <a:cubicBezTo>
                  <a:pt x="4059674" y="1576102"/>
                  <a:pt x="3956307" y="1912940"/>
                  <a:pt x="4027101" y="2114934"/>
                </a:cubicBezTo>
                <a:cubicBezTo>
                  <a:pt x="3877061" y="2151127"/>
                  <a:pt x="3677490" y="2061580"/>
                  <a:pt x="3532343" y="2114934"/>
                </a:cubicBezTo>
                <a:cubicBezTo>
                  <a:pt x="3387196" y="2168288"/>
                  <a:pt x="3124679" y="2053125"/>
                  <a:pt x="2876501" y="2114934"/>
                </a:cubicBezTo>
                <a:cubicBezTo>
                  <a:pt x="2628323" y="2176743"/>
                  <a:pt x="2564115" y="2095362"/>
                  <a:pt x="2341472" y="2114934"/>
                </a:cubicBezTo>
                <a:cubicBezTo>
                  <a:pt x="2118829" y="2134506"/>
                  <a:pt x="1827227" y="2098211"/>
                  <a:pt x="1685629" y="2114934"/>
                </a:cubicBezTo>
                <a:cubicBezTo>
                  <a:pt x="1544031" y="2131657"/>
                  <a:pt x="1423920" y="2055837"/>
                  <a:pt x="1190871" y="2114934"/>
                </a:cubicBezTo>
                <a:cubicBezTo>
                  <a:pt x="957822" y="2174031"/>
                  <a:pt x="855969" y="2108308"/>
                  <a:pt x="736384" y="2114934"/>
                </a:cubicBezTo>
                <a:cubicBezTo>
                  <a:pt x="616799" y="2121560"/>
                  <a:pt x="298074" y="2113204"/>
                  <a:pt x="0" y="2114934"/>
                </a:cubicBezTo>
                <a:cubicBezTo>
                  <a:pt x="-33237" y="1951317"/>
                  <a:pt x="24710" y="1779797"/>
                  <a:pt x="0" y="1565051"/>
                </a:cubicBezTo>
                <a:cubicBezTo>
                  <a:pt x="-24710" y="1350305"/>
                  <a:pt x="7425" y="1284790"/>
                  <a:pt x="0" y="1099766"/>
                </a:cubicBezTo>
                <a:cubicBezTo>
                  <a:pt x="-7425" y="914743"/>
                  <a:pt x="6859" y="797921"/>
                  <a:pt x="0" y="528734"/>
                </a:cubicBezTo>
                <a:cubicBezTo>
                  <a:pt x="-6859" y="259547"/>
                  <a:pt x="34317" y="143842"/>
                  <a:pt x="0" y="0"/>
                </a:cubicBezTo>
                <a:close/>
              </a:path>
              <a:path w="4027101" h="2114934" stroke="0" extrusionOk="0">
                <a:moveTo>
                  <a:pt x="0" y="0"/>
                </a:moveTo>
                <a:cubicBezTo>
                  <a:pt x="213753" y="-57975"/>
                  <a:pt x="354731" y="53558"/>
                  <a:pt x="535029" y="0"/>
                </a:cubicBezTo>
                <a:cubicBezTo>
                  <a:pt x="715327" y="-53558"/>
                  <a:pt x="877643" y="38812"/>
                  <a:pt x="989516" y="0"/>
                </a:cubicBezTo>
                <a:cubicBezTo>
                  <a:pt x="1101389" y="-38812"/>
                  <a:pt x="1486583" y="33659"/>
                  <a:pt x="1645358" y="0"/>
                </a:cubicBezTo>
                <a:cubicBezTo>
                  <a:pt x="1804133" y="-33659"/>
                  <a:pt x="1994434" y="32015"/>
                  <a:pt x="2180388" y="0"/>
                </a:cubicBezTo>
                <a:cubicBezTo>
                  <a:pt x="2366342" y="-32015"/>
                  <a:pt x="2502201" y="25746"/>
                  <a:pt x="2715417" y="0"/>
                </a:cubicBezTo>
                <a:cubicBezTo>
                  <a:pt x="2928633" y="-25746"/>
                  <a:pt x="3110599" y="33905"/>
                  <a:pt x="3371259" y="0"/>
                </a:cubicBezTo>
                <a:cubicBezTo>
                  <a:pt x="3631919" y="-33905"/>
                  <a:pt x="3762714" y="35308"/>
                  <a:pt x="4027101" y="0"/>
                </a:cubicBezTo>
                <a:cubicBezTo>
                  <a:pt x="4094363" y="155898"/>
                  <a:pt x="4002236" y="299229"/>
                  <a:pt x="4027101" y="571032"/>
                </a:cubicBezTo>
                <a:cubicBezTo>
                  <a:pt x="4051966" y="842835"/>
                  <a:pt x="3977813" y="953352"/>
                  <a:pt x="4027101" y="1057467"/>
                </a:cubicBezTo>
                <a:cubicBezTo>
                  <a:pt x="4076389" y="1161582"/>
                  <a:pt x="3977726" y="1385191"/>
                  <a:pt x="4027101" y="1543902"/>
                </a:cubicBezTo>
                <a:cubicBezTo>
                  <a:pt x="4076476" y="1702613"/>
                  <a:pt x="3985387" y="1899262"/>
                  <a:pt x="4027101" y="2114934"/>
                </a:cubicBezTo>
                <a:cubicBezTo>
                  <a:pt x="3764356" y="2151613"/>
                  <a:pt x="3677731" y="2111674"/>
                  <a:pt x="3411530" y="2114934"/>
                </a:cubicBezTo>
                <a:cubicBezTo>
                  <a:pt x="3145329" y="2118194"/>
                  <a:pt x="2902722" y="2037970"/>
                  <a:pt x="2755688" y="2114934"/>
                </a:cubicBezTo>
                <a:cubicBezTo>
                  <a:pt x="2608654" y="2191898"/>
                  <a:pt x="2235278" y="2042674"/>
                  <a:pt x="2099846" y="2114934"/>
                </a:cubicBezTo>
                <a:cubicBezTo>
                  <a:pt x="1964414" y="2187194"/>
                  <a:pt x="1828897" y="2096216"/>
                  <a:pt x="1605087" y="2114934"/>
                </a:cubicBezTo>
                <a:cubicBezTo>
                  <a:pt x="1381277" y="2133652"/>
                  <a:pt x="1155683" y="2071251"/>
                  <a:pt x="1029787" y="2114934"/>
                </a:cubicBezTo>
                <a:cubicBezTo>
                  <a:pt x="903891" y="2158617"/>
                  <a:pt x="416139" y="1994534"/>
                  <a:pt x="0" y="2114934"/>
                </a:cubicBezTo>
                <a:cubicBezTo>
                  <a:pt x="-33478" y="1903412"/>
                  <a:pt x="23105" y="1722000"/>
                  <a:pt x="0" y="1586201"/>
                </a:cubicBezTo>
                <a:cubicBezTo>
                  <a:pt x="-23105" y="1450402"/>
                  <a:pt x="36847" y="1218752"/>
                  <a:pt x="0" y="1099766"/>
                </a:cubicBezTo>
                <a:cubicBezTo>
                  <a:pt x="-36847" y="980781"/>
                  <a:pt x="43667" y="779242"/>
                  <a:pt x="0" y="613331"/>
                </a:cubicBezTo>
                <a:cubicBezTo>
                  <a:pt x="-43667" y="447420"/>
                  <a:pt x="59768" y="145243"/>
                  <a:pt x="0" y="0"/>
                </a:cubicBezTo>
                <a:close/>
              </a:path>
            </a:pathLst>
          </a:custGeom>
          <a:solidFill>
            <a:schemeClr val="accent3">
              <a:lumMod val="20000"/>
              <a:lumOff val="80000"/>
            </a:schemeClr>
          </a:solidFill>
          <a:ln w="133350">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accent3"/>
                </a:solidFill>
                <a:latin typeface="Aesthet Nova" pitchFamily="2" charset="77"/>
                <a:ea typeface="Aktiv Grotesk" panose="020B0504020202020204" pitchFamily="34" charset="0"/>
                <a:cs typeface="Aktiv Grotesk" panose="020B0504020202020204" pitchFamily="34" charset="0"/>
              </a:rPr>
              <a:t>Young people were not always where we expected them to be.</a:t>
            </a:r>
          </a:p>
          <a:p>
            <a:r>
              <a:rPr lang="en-GB" sz="1500" b="1">
                <a:latin typeface="Aktiv Grotesk" panose="020B0504020202020204" pitchFamily="34" charset="0"/>
                <a:ea typeface="Aktiv Grotesk" panose="020B0504020202020204" pitchFamily="34" charset="0"/>
                <a:cs typeface="Aktiv Grotesk" panose="020B0504020202020204" pitchFamily="34" charset="0"/>
              </a:rPr>
              <a:t>Reaching them involves understanding exactly where they might be, which was challenging at several points throughout the project. </a:t>
            </a:r>
          </a:p>
        </p:txBody>
      </p:sp>
      <p:sp>
        <p:nvSpPr>
          <p:cNvPr id="17" name="TextBox 16">
            <a:extLst>
              <a:ext uri="{FF2B5EF4-FFF2-40B4-BE49-F238E27FC236}">
                <a16:creationId xmlns:a16="http://schemas.microsoft.com/office/drawing/2014/main" id="{17D516D2-6523-B6A4-8D6D-062D9197B3FA}"/>
              </a:ext>
            </a:extLst>
          </p:cNvPr>
          <p:cNvSpPr txBox="1"/>
          <p:nvPr/>
        </p:nvSpPr>
        <p:spPr>
          <a:xfrm>
            <a:off x="7019087" y="1464907"/>
            <a:ext cx="2774442" cy="2361155"/>
          </a:xfrm>
          <a:custGeom>
            <a:avLst/>
            <a:gdLst>
              <a:gd name="csX0" fmla="*/ 0 w 2774442"/>
              <a:gd name="csY0" fmla="*/ 0 h 2361155"/>
              <a:gd name="csX1" fmla="*/ 499400 w 2774442"/>
              <a:gd name="csY1" fmla="*/ 0 h 2361155"/>
              <a:gd name="csX2" fmla="*/ 1082032 w 2774442"/>
              <a:gd name="csY2" fmla="*/ 0 h 2361155"/>
              <a:gd name="csX3" fmla="*/ 1609176 w 2774442"/>
              <a:gd name="csY3" fmla="*/ 0 h 2361155"/>
              <a:gd name="csX4" fmla="*/ 2108576 w 2774442"/>
              <a:gd name="csY4" fmla="*/ 0 h 2361155"/>
              <a:gd name="csX5" fmla="*/ 2774442 w 2774442"/>
              <a:gd name="csY5" fmla="*/ 0 h 2361155"/>
              <a:gd name="csX6" fmla="*/ 2774442 w 2774442"/>
              <a:gd name="csY6" fmla="*/ 590289 h 2361155"/>
              <a:gd name="csX7" fmla="*/ 2774442 w 2774442"/>
              <a:gd name="csY7" fmla="*/ 1180578 h 2361155"/>
              <a:gd name="csX8" fmla="*/ 2774442 w 2774442"/>
              <a:gd name="csY8" fmla="*/ 1723643 h 2361155"/>
              <a:gd name="csX9" fmla="*/ 2774442 w 2774442"/>
              <a:gd name="csY9" fmla="*/ 2361155 h 2361155"/>
              <a:gd name="csX10" fmla="*/ 2275042 w 2774442"/>
              <a:gd name="csY10" fmla="*/ 2361155 h 2361155"/>
              <a:gd name="csX11" fmla="*/ 1803387 w 2774442"/>
              <a:gd name="csY11" fmla="*/ 2361155 h 2361155"/>
              <a:gd name="csX12" fmla="*/ 1220754 w 2774442"/>
              <a:gd name="csY12" fmla="*/ 2361155 h 2361155"/>
              <a:gd name="csX13" fmla="*/ 721355 w 2774442"/>
              <a:gd name="csY13" fmla="*/ 2361155 h 2361155"/>
              <a:gd name="csX14" fmla="*/ 0 w 2774442"/>
              <a:gd name="csY14" fmla="*/ 2361155 h 2361155"/>
              <a:gd name="csX15" fmla="*/ 0 w 2774442"/>
              <a:gd name="csY15" fmla="*/ 1723643 h 2361155"/>
              <a:gd name="csX16" fmla="*/ 0 w 2774442"/>
              <a:gd name="csY16" fmla="*/ 1180578 h 2361155"/>
              <a:gd name="csX17" fmla="*/ 0 w 2774442"/>
              <a:gd name="csY17" fmla="*/ 566677 h 2361155"/>
              <a:gd name="csX18" fmla="*/ 0 w 2774442"/>
              <a:gd name="csY18" fmla="*/ 0 h 2361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774442" h="2361155" fill="none" extrusionOk="0">
                <a:moveTo>
                  <a:pt x="0" y="0"/>
                </a:moveTo>
                <a:cubicBezTo>
                  <a:pt x="227423" y="-40607"/>
                  <a:pt x="320613" y="56621"/>
                  <a:pt x="499400" y="0"/>
                </a:cubicBezTo>
                <a:cubicBezTo>
                  <a:pt x="678187" y="-56621"/>
                  <a:pt x="905148" y="1265"/>
                  <a:pt x="1082032" y="0"/>
                </a:cubicBezTo>
                <a:cubicBezTo>
                  <a:pt x="1258916" y="-1265"/>
                  <a:pt x="1427923" y="42621"/>
                  <a:pt x="1609176" y="0"/>
                </a:cubicBezTo>
                <a:cubicBezTo>
                  <a:pt x="1790429" y="-42621"/>
                  <a:pt x="1955047" y="37065"/>
                  <a:pt x="2108576" y="0"/>
                </a:cubicBezTo>
                <a:cubicBezTo>
                  <a:pt x="2262105" y="-37065"/>
                  <a:pt x="2477633" y="63181"/>
                  <a:pt x="2774442" y="0"/>
                </a:cubicBezTo>
                <a:cubicBezTo>
                  <a:pt x="2793815" y="217031"/>
                  <a:pt x="2757377" y="349995"/>
                  <a:pt x="2774442" y="590289"/>
                </a:cubicBezTo>
                <a:cubicBezTo>
                  <a:pt x="2791507" y="830583"/>
                  <a:pt x="2773154" y="1006224"/>
                  <a:pt x="2774442" y="1180578"/>
                </a:cubicBezTo>
                <a:cubicBezTo>
                  <a:pt x="2775730" y="1354932"/>
                  <a:pt x="2743762" y="1539139"/>
                  <a:pt x="2774442" y="1723643"/>
                </a:cubicBezTo>
                <a:cubicBezTo>
                  <a:pt x="2805122" y="1908148"/>
                  <a:pt x="2733588" y="2190543"/>
                  <a:pt x="2774442" y="2361155"/>
                </a:cubicBezTo>
                <a:cubicBezTo>
                  <a:pt x="2527877" y="2418507"/>
                  <a:pt x="2437361" y="2349060"/>
                  <a:pt x="2275042" y="2361155"/>
                </a:cubicBezTo>
                <a:cubicBezTo>
                  <a:pt x="2112723" y="2373250"/>
                  <a:pt x="1969253" y="2356092"/>
                  <a:pt x="1803387" y="2361155"/>
                </a:cubicBezTo>
                <a:cubicBezTo>
                  <a:pt x="1637522" y="2366218"/>
                  <a:pt x="1469949" y="2315885"/>
                  <a:pt x="1220754" y="2361155"/>
                </a:cubicBezTo>
                <a:cubicBezTo>
                  <a:pt x="971559" y="2406425"/>
                  <a:pt x="946434" y="2310311"/>
                  <a:pt x="721355" y="2361155"/>
                </a:cubicBezTo>
                <a:cubicBezTo>
                  <a:pt x="496276" y="2411999"/>
                  <a:pt x="151560" y="2312530"/>
                  <a:pt x="0" y="2361155"/>
                </a:cubicBezTo>
                <a:cubicBezTo>
                  <a:pt x="-51668" y="2159984"/>
                  <a:pt x="11882" y="1992611"/>
                  <a:pt x="0" y="1723643"/>
                </a:cubicBezTo>
                <a:cubicBezTo>
                  <a:pt x="-11882" y="1454675"/>
                  <a:pt x="16952" y="1324947"/>
                  <a:pt x="0" y="1180578"/>
                </a:cubicBezTo>
                <a:cubicBezTo>
                  <a:pt x="-16952" y="1036209"/>
                  <a:pt x="7448" y="867181"/>
                  <a:pt x="0" y="566677"/>
                </a:cubicBezTo>
                <a:cubicBezTo>
                  <a:pt x="-7448" y="266173"/>
                  <a:pt x="30609" y="203659"/>
                  <a:pt x="0" y="0"/>
                </a:cubicBezTo>
                <a:close/>
              </a:path>
              <a:path w="2774442" h="2361155" stroke="0" extrusionOk="0">
                <a:moveTo>
                  <a:pt x="0" y="0"/>
                </a:moveTo>
                <a:cubicBezTo>
                  <a:pt x="254480" y="-22762"/>
                  <a:pt x="319985" y="9839"/>
                  <a:pt x="527144" y="0"/>
                </a:cubicBezTo>
                <a:cubicBezTo>
                  <a:pt x="734303" y="-9839"/>
                  <a:pt x="811567" y="9932"/>
                  <a:pt x="998799" y="0"/>
                </a:cubicBezTo>
                <a:cubicBezTo>
                  <a:pt x="1186031" y="-9932"/>
                  <a:pt x="1368626" y="43547"/>
                  <a:pt x="1609176" y="0"/>
                </a:cubicBezTo>
                <a:cubicBezTo>
                  <a:pt x="1849726" y="-43547"/>
                  <a:pt x="1922701" y="62590"/>
                  <a:pt x="2136320" y="0"/>
                </a:cubicBezTo>
                <a:cubicBezTo>
                  <a:pt x="2349939" y="-62590"/>
                  <a:pt x="2513305" y="45277"/>
                  <a:pt x="2774442" y="0"/>
                </a:cubicBezTo>
                <a:cubicBezTo>
                  <a:pt x="2776357" y="159210"/>
                  <a:pt x="2772996" y="490319"/>
                  <a:pt x="2774442" y="637512"/>
                </a:cubicBezTo>
                <a:cubicBezTo>
                  <a:pt x="2775888" y="784705"/>
                  <a:pt x="2706924" y="1109587"/>
                  <a:pt x="2774442" y="1227801"/>
                </a:cubicBezTo>
                <a:cubicBezTo>
                  <a:pt x="2841960" y="1346015"/>
                  <a:pt x="2768345" y="1608299"/>
                  <a:pt x="2774442" y="1818089"/>
                </a:cubicBezTo>
                <a:cubicBezTo>
                  <a:pt x="2780539" y="2027879"/>
                  <a:pt x="2725017" y="2156778"/>
                  <a:pt x="2774442" y="2361155"/>
                </a:cubicBezTo>
                <a:cubicBezTo>
                  <a:pt x="2536047" y="2387576"/>
                  <a:pt x="2486906" y="2308173"/>
                  <a:pt x="2275042" y="2361155"/>
                </a:cubicBezTo>
                <a:cubicBezTo>
                  <a:pt x="2063178" y="2414137"/>
                  <a:pt x="1975260" y="2315650"/>
                  <a:pt x="1720154" y="2361155"/>
                </a:cubicBezTo>
                <a:cubicBezTo>
                  <a:pt x="1465048" y="2406660"/>
                  <a:pt x="1373084" y="2343250"/>
                  <a:pt x="1193010" y="2361155"/>
                </a:cubicBezTo>
                <a:cubicBezTo>
                  <a:pt x="1012936" y="2379060"/>
                  <a:pt x="874934" y="2347958"/>
                  <a:pt x="582633" y="2361155"/>
                </a:cubicBezTo>
                <a:cubicBezTo>
                  <a:pt x="290332" y="2374352"/>
                  <a:pt x="210060" y="2320174"/>
                  <a:pt x="0" y="2361155"/>
                </a:cubicBezTo>
                <a:cubicBezTo>
                  <a:pt x="-46786" y="2240816"/>
                  <a:pt x="8404" y="1978693"/>
                  <a:pt x="0" y="1818089"/>
                </a:cubicBezTo>
                <a:cubicBezTo>
                  <a:pt x="-8404" y="1657485"/>
                  <a:pt x="751" y="1385377"/>
                  <a:pt x="0" y="1227801"/>
                </a:cubicBezTo>
                <a:cubicBezTo>
                  <a:pt x="-751" y="1070225"/>
                  <a:pt x="41582" y="777461"/>
                  <a:pt x="0" y="661123"/>
                </a:cubicBezTo>
                <a:cubicBezTo>
                  <a:pt x="-41582" y="544785"/>
                  <a:pt x="78103" y="330013"/>
                  <a:pt x="0" y="0"/>
                </a:cubicBezTo>
                <a:close/>
              </a:path>
            </a:pathLst>
          </a:custGeom>
          <a:solidFill>
            <a:schemeClr val="accent5">
              <a:lumMod val="20000"/>
              <a:lumOff val="80000"/>
            </a:schemeClr>
          </a:solidFill>
          <a:ln w="133350">
            <a:solidFill>
              <a:schemeClr val="accent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accent5"/>
                </a:solidFill>
                <a:latin typeface="Aesthet Nova" pitchFamily="2" charset="77"/>
                <a:ea typeface="Aktiv Grotesk" panose="020B0504020202020204" pitchFamily="34" charset="0"/>
                <a:cs typeface="Aktiv Grotesk" panose="020B0504020202020204" pitchFamily="34" charset="0"/>
              </a:rPr>
              <a:t>Language, message and reasoning are crucial to keeping them engaged. </a:t>
            </a:r>
          </a:p>
          <a:p>
            <a:pPr>
              <a:spcAft>
                <a:spcPts val="4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Young people did not engage with us if they did not see a clear benefit for them. </a:t>
            </a:r>
          </a:p>
        </p:txBody>
      </p:sp>
      <p:sp>
        <p:nvSpPr>
          <p:cNvPr id="18" name="TextBox 17">
            <a:extLst>
              <a:ext uri="{FF2B5EF4-FFF2-40B4-BE49-F238E27FC236}">
                <a16:creationId xmlns:a16="http://schemas.microsoft.com/office/drawing/2014/main" id="{0F9BBD3F-9A17-FBC3-E71A-ECB35AF7A5AF}"/>
              </a:ext>
            </a:extLst>
          </p:cNvPr>
          <p:cNvSpPr txBox="1"/>
          <p:nvPr/>
        </p:nvSpPr>
        <p:spPr>
          <a:xfrm>
            <a:off x="3516844" y="4105063"/>
            <a:ext cx="2993809" cy="2130323"/>
          </a:xfrm>
          <a:custGeom>
            <a:avLst/>
            <a:gdLst>
              <a:gd name="csX0" fmla="*/ 0 w 2993809"/>
              <a:gd name="csY0" fmla="*/ 0 h 2130323"/>
              <a:gd name="csX1" fmla="*/ 538886 w 2993809"/>
              <a:gd name="csY1" fmla="*/ 0 h 2130323"/>
              <a:gd name="csX2" fmla="*/ 1167586 w 2993809"/>
              <a:gd name="csY2" fmla="*/ 0 h 2130323"/>
              <a:gd name="csX3" fmla="*/ 1736409 w 2993809"/>
              <a:gd name="csY3" fmla="*/ 0 h 2130323"/>
              <a:gd name="csX4" fmla="*/ 2275295 w 2993809"/>
              <a:gd name="csY4" fmla="*/ 0 h 2130323"/>
              <a:gd name="csX5" fmla="*/ 2993809 w 2993809"/>
              <a:gd name="csY5" fmla="*/ 0 h 2130323"/>
              <a:gd name="csX6" fmla="*/ 2993809 w 2993809"/>
              <a:gd name="csY6" fmla="*/ 532581 h 2130323"/>
              <a:gd name="csX7" fmla="*/ 2993809 w 2993809"/>
              <a:gd name="csY7" fmla="*/ 1065162 h 2130323"/>
              <a:gd name="csX8" fmla="*/ 2993809 w 2993809"/>
              <a:gd name="csY8" fmla="*/ 1555136 h 2130323"/>
              <a:gd name="csX9" fmla="*/ 2993809 w 2993809"/>
              <a:gd name="csY9" fmla="*/ 2130323 h 2130323"/>
              <a:gd name="csX10" fmla="*/ 2454923 w 2993809"/>
              <a:gd name="csY10" fmla="*/ 2130323 h 2130323"/>
              <a:gd name="csX11" fmla="*/ 1945976 w 2993809"/>
              <a:gd name="csY11" fmla="*/ 2130323 h 2130323"/>
              <a:gd name="csX12" fmla="*/ 1317276 w 2993809"/>
              <a:gd name="csY12" fmla="*/ 2130323 h 2130323"/>
              <a:gd name="csX13" fmla="*/ 778390 w 2993809"/>
              <a:gd name="csY13" fmla="*/ 2130323 h 2130323"/>
              <a:gd name="csX14" fmla="*/ 0 w 2993809"/>
              <a:gd name="csY14" fmla="*/ 2130323 h 2130323"/>
              <a:gd name="csX15" fmla="*/ 0 w 2993809"/>
              <a:gd name="csY15" fmla="*/ 1555136 h 2130323"/>
              <a:gd name="csX16" fmla="*/ 0 w 2993809"/>
              <a:gd name="csY16" fmla="*/ 1065162 h 2130323"/>
              <a:gd name="csX17" fmla="*/ 0 w 2993809"/>
              <a:gd name="csY17" fmla="*/ 511278 h 2130323"/>
              <a:gd name="csX18" fmla="*/ 0 w 2993809"/>
              <a:gd name="csY18" fmla="*/ 0 h 21303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993809" h="2130323" fill="none" extrusionOk="0">
                <a:moveTo>
                  <a:pt x="0" y="0"/>
                </a:moveTo>
                <a:cubicBezTo>
                  <a:pt x="251433" y="-29405"/>
                  <a:pt x="377358" y="51415"/>
                  <a:pt x="538886" y="0"/>
                </a:cubicBezTo>
                <a:cubicBezTo>
                  <a:pt x="700414" y="-51415"/>
                  <a:pt x="868623" y="56967"/>
                  <a:pt x="1167586" y="0"/>
                </a:cubicBezTo>
                <a:cubicBezTo>
                  <a:pt x="1466549" y="-56967"/>
                  <a:pt x="1526515" y="66526"/>
                  <a:pt x="1736409" y="0"/>
                </a:cubicBezTo>
                <a:cubicBezTo>
                  <a:pt x="1946303" y="-66526"/>
                  <a:pt x="2082193" y="17943"/>
                  <a:pt x="2275295" y="0"/>
                </a:cubicBezTo>
                <a:cubicBezTo>
                  <a:pt x="2468397" y="-17943"/>
                  <a:pt x="2658047" y="66907"/>
                  <a:pt x="2993809" y="0"/>
                </a:cubicBezTo>
                <a:cubicBezTo>
                  <a:pt x="3040871" y="182465"/>
                  <a:pt x="2975794" y="335278"/>
                  <a:pt x="2993809" y="532581"/>
                </a:cubicBezTo>
                <a:cubicBezTo>
                  <a:pt x="3011824" y="729884"/>
                  <a:pt x="2965938" y="816015"/>
                  <a:pt x="2993809" y="1065162"/>
                </a:cubicBezTo>
                <a:cubicBezTo>
                  <a:pt x="3021680" y="1314309"/>
                  <a:pt x="2989983" y="1408445"/>
                  <a:pt x="2993809" y="1555136"/>
                </a:cubicBezTo>
                <a:cubicBezTo>
                  <a:pt x="2997635" y="1701827"/>
                  <a:pt x="2931400" y="1974807"/>
                  <a:pt x="2993809" y="2130323"/>
                </a:cubicBezTo>
                <a:cubicBezTo>
                  <a:pt x="2825151" y="2137097"/>
                  <a:pt x="2723889" y="2066884"/>
                  <a:pt x="2454923" y="2130323"/>
                </a:cubicBezTo>
                <a:cubicBezTo>
                  <a:pt x="2185957" y="2193762"/>
                  <a:pt x="2075288" y="2119768"/>
                  <a:pt x="1945976" y="2130323"/>
                </a:cubicBezTo>
                <a:cubicBezTo>
                  <a:pt x="1816664" y="2140878"/>
                  <a:pt x="1561837" y="2077603"/>
                  <a:pt x="1317276" y="2130323"/>
                </a:cubicBezTo>
                <a:cubicBezTo>
                  <a:pt x="1072715" y="2183043"/>
                  <a:pt x="970899" y="2078284"/>
                  <a:pt x="778390" y="2130323"/>
                </a:cubicBezTo>
                <a:cubicBezTo>
                  <a:pt x="585881" y="2182362"/>
                  <a:pt x="372017" y="2070780"/>
                  <a:pt x="0" y="2130323"/>
                </a:cubicBezTo>
                <a:cubicBezTo>
                  <a:pt x="-60148" y="1878775"/>
                  <a:pt x="63147" y="1829056"/>
                  <a:pt x="0" y="1555136"/>
                </a:cubicBezTo>
                <a:cubicBezTo>
                  <a:pt x="-63147" y="1281216"/>
                  <a:pt x="34761" y="1222538"/>
                  <a:pt x="0" y="1065162"/>
                </a:cubicBezTo>
                <a:cubicBezTo>
                  <a:pt x="-34761" y="907786"/>
                  <a:pt x="62745" y="705582"/>
                  <a:pt x="0" y="511278"/>
                </a:cubicBezTo>
                <a:cubicBezTo>
                  <a:pt x="-62745" y="316974"/>
                  <a:pt x="305" y="207238"/>
                  <a:pt x="0" y="0"/>
                </a:cubicBezTo>
                <a:close/>
              </a:path>
              <a:path w="2993809" h="2130323" stroke="0" extrusionOk="0">
                <a:moveTo>
                  <a:pt x="0" y="0"/>
                </a:moveTo>
                <a:cubicBezTo>
                  <a:pt x="253420" y="-27707"/>
                  <a:pt x="373543" y="67324"/>
                  <a:pt x="568824" y="0"/>
                </a:cubicBezTo>
                <a:cubicBezTo>
                  <a:pt x="764105" y="-67324"/>
                  <a:pt x="949089" y="59111"/>
                  <a:pt x="1077771" y="0"/>
                </a:cubicBezTo>
                <a:cubicBezTo>
                  <a:pt x="1206453" y="-59111"/>
                  <a:pt x="1571760" y="24023"/>
                  <a:pt x="1736409" y="0"/>
                </a:cubicBezTo>
                <a:cubicBezTo>
                  <a:pt x="1901058" y="-24023"/>
                  <a:pt x="2040515" y="41428"/>
                  <a:pt x="2305233" y="0"/>
                </a:cubicBezTo>
                <a:cubicBezTo>
                  <a:pt x="2569951" y="-41428"/>
                  <a:pt x="2726174" y="53227"/>
                  <a:pt x="2993809" y="0"/>
                </a:cubicBezTo>
                <a:cubicBezTo>
                  <a:pt x="3025411" y="274605"/>
                  <a:pt x="2993129" y="394412"/>
                  <a:pt x="2993809" y="575187"/>
                </a:cubicBezTo>
                <a:cubicBezTo>
                  <a:pt x="2994489" y="755962"/>
                  <a:pt x="2950412" y="898185"/>
                  <a:pt x="2993809" y="1107768"/>
                </a:cubicBezTo>
                <a:cubicBezTo>
                  <a:pt x="3037206" y="1317351"/>
                  <a:pt x="2965940" y="1427905"/>
                  <a:pt x="2993809" y="1640349"/>
                </a:cubicBezTo>
                <a:cubicBezTo>
                  <a:pt x="3021678" y="1852793"/>
                  <a:pt x="2954097" y="1984353"/>
                  <a:pt x="2993809" y="2130323"/>
                </a:cubicBezTo>
                <a:cubicBezTo>
                  <a:pt x="2761134" y="2179418"/>
                  <a:pt x="2664940" y="2078622"/>
                  <a:pt x="2454923" y="2130323"/>
                </a:cubicBezTo>
                <a:cubicBezTo>
                  <a:pt x="2244906" y="2182024"/>
                  <a:pt x="2151332" y="2075754"/>
                  <a:pt x="1856162" y="2130323"/>
                </a:cubicBezTo>
                <a:cubicBezTo>
                  <a:pt x="1560992" y="2184892"/>
                  <a:pt x="1473794" y="2116597"/>
                  <a:pt x="1287338" y="2130323"/>
                </a:cubicBezTo>
                <a:cubicBezTo>
                  <a:pt x="1100882" y="2144049"/>
                  <a:pt x="782811" y="2110168"/>
                  <a:pt x="628700" y="2130323"/>
                </a:cubicBezTo>
                <a:cubicBezTo>
                  <a:pt x="474589" y="2150478"/>
                  <a:pt x="287317" y="2057898"/>
                  <a:pt x="0" y="2130323"/>
                </a:cubicBezTo>
                <a:cubicBezTo>
                  <a:pt x="-54010" y="1912913"/>
                  <a:pt x="32361" y="1826747"/>
                  <a:pt x="0" y="1640349"/>
                </a:cubicBezTo>
                <a:cubicBezTo>
                  <a:pt x="-32361" y="1453951"/>
                  <a:pt x="38660" y="1218438"/>
                  <a:pt x="0" y="1107768"/>
                </a:cubicBezTo>
                <a:cubicBezTo>
                  <a:pt x="-38660" y="997098"/>
                  <a:pt x="28261" y="774975"/>
                  <a:pt x="0" y="596490"/>
                </a:cubicBezTo>
                <a:cubicBezTo>
                  <a:pt x="-28261" y="418005"/>
                  <a:pt x="4378" y="276821"/>
                  <a:pt x="0" y="0"/>
                </a:cubicBezTo>
                <a:close/>
              </a:path>
            </a:pathLst>
          </a:custGeom>
          <a:solidFill>
            <a:schemeClr val="accent6">
              <a:alpha val="56614"/>
            </a:schemeClr>
          </a:solidFill>
          <a:ln w="133350">
            <a:solidFill>
              <a:schemeClr val="accent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latin typeface="Aesthet Nova" pitchFamily="2" charset="77"/>
                <a:ea typeface="Aktiv Grotesk" panose="020B0504020202020204" pitchFamily="34" charset="0"/>
                <a:cs typeface="Aktiv Grotesk" panose="020B0504020202020204" pitchFamily="34" charset="0"/>
              </a:rPr>
              <a:t>The events from the past decade have impacted them greatly.</a:t>
            </a:r>
          </a:p>
          <a:p>
            <a:pPr>
              <a:spcAft>
                <a:spcPts val="4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They did not always feel people around them understood how much. </a:t>
            </a:r>
          </a:p>
        </p:txBody>
      </p:sp>
      <p:sp>
        <p:nvSpPr>
          <p:cNvPr id="19" name="TextBox 18">
            <a:extLst>
              <a:ext uri="{FF2B5EF4-FFF2-40B4-BE49-F238E27FC236}">
                <a16:creationId xmlns:a16="http://schemas.microsoft.com/office/drawing/2014/main" id="{E0629125-FE0B-C8A6-F6BB-60DA8E12555E}"/>
              </a:ext>
            </a:extLst>
          </p:cNvPr>
          <p:cNvSpPr txBox="1"/>
          <p:nvPr/>
        </p:nvSpPr>
        <p:spPr>
          <a:xfrm>
            <a:off x="6842381" y="4105063"/>
            <a:ext cx="4548120" cy="1899490"/>
          </a:xfrm>
          <a:custGeom>
            <a:avLst/>
            <a:gdLst>
              <a:gd name="csX0" fmla="*/ 0 w 4548120"/>
              <a:gd name="csY0" fmla="*/ 0 h 1899490"/>
              <a:gd name="csX1" fmla="*/ 523034 w 4548120"/>
              <a:gd name="csY1" fmla="*/ 0 h 1899490"/>
              <a:gd name="csX2" fmla="*/ 1091549 w 4548120"/>
              <a:gd name="csY2" fmla="*/ 0 h 1899490"/>
              <a:gd name="csX3" fmla="*/ 1751026 w 4548120"/>
              <a:gd name="csY3" fmla="*/ 0 h 1899490"/>
              <a:gd name="csX4" fmla="*/ 2365022 w 4548120"/>
              <a:gd name="csY4" fmla="*/ 0 h 1899490"/>
              <a:gd name="csX5" fmla="*/ 2797094 w 4548120"/>
              <a:gd name="csY5" fmla="*/ 0 h 1899490"/>
              <a:gd name="csX6" fmla="*/ 3320128 w 4548120"/>
              <a:gd name="csY6" fmla="*/ 0 h 1899490"/>
              <a:gd name="csX7" fmla="*/ 3979605 w 4548120"/>
              <a:gd name="csY7" fmla="*/ 0 h 1899490"/>
              <a:gd name="csX8" fmla="*/ 4548120 w 4548120"/>
              <a:gd name="csY8" fmla="*/ 0 h 1899490"/>
              <a:gd name="csX9" fmla="*/ 4548120 w 4548120"/>
              <a:gd name="csY9" fmla="*/ 493867 h 1899490"/>
              <a:gd name="csX10" fmla="*/ 4548120 w 4548120"/>
              <a:gd name="csY10" fmla="*/ 911755 h 1899490"/>
              <a:gd name="csX11" fmla="*/ 4548120 w 4548120"/>
              <a:gd name="csY11" fmla="*/ 1348638 h 1899490"/>
              <a:gd name="csX12" fmla="*/ 4548120 w 4548120"/>
              <a:gd name="csY12" fmla="*/ 1899490 h 1899490"/>
              <a:gd name="csX13" fmla="*/ 4070567 w 4548120"/>
              <a:gd name="csY13" fmla="*/ 1899490 h 1899490"/>
              <a:gd name="csX14" fmla="*/ 3638496 w 4548120"/>
              <a:gd name="csY14" fmla="*/ 1899490 h 1899490"/>
              <a:gd name="csX15" fmla="*/ 3206425 w 4548120"/>
              <a:gd name="csY15" fmla="*/ 1899490 h 1899490"/>
              <a:gd name="csX16" fmla="*/ 2592428 w 4548120"/>
              <a:gd name="csY16" fmla="*/ 1899490 h 1899490"/>
              <a:gd name="csX17" fmla="*/ 2160357 w 4548120"/>
              <a:gd name="csY17" fmla="*/ 1899490 h 1899490"/>
              <a:gd name="csX18" fmla="*/ 1591842 w 4548120"/>
              <a:gd name="csY18" fmla="*/ 1899490 h 1899490"/>
              <a:gd name="csX19" fmla="*/ 1114289 w 4548120"/>
              <a:gd name="csY19" fmla="*/ 1899490 h 1899490"/>
              <a:gd name="csX20" fmla="*/ 545774 w 4548120"/>
              <a:gd name="csY20" fmla="*/ 1899490 h 1899490"/>
              <a:gd name="csX21" fmla="*/ 0 w 4548120"/>
              <a:gd name="csY21" fmla="*/ 1899490 h 1899490"/>
              <a:gd name="csX22" fmla="*/ 0 w 4548120"/>
              <a:gd name="csY22" fmla="*/ 1424618 h 1899490"/>
              <a:gd name="csX23" fmla="*/ 0 w 4548120"/>
              <a:gd name="csY23" fmla="*/ 968740 h 1899490"/>
              <a:gd name="csX24" fmla="*/ 0 w 4548120"/>
              <a:gd name="csY24" fmla="*/ 512862 h 1899490"/>
              <a:gd name="csX25" fmla="*/ 0 w 4548120"/>
              <a:gd name="csY25" fmla="*/ 0 h 1899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548120" h="1899490" fill="none" extrusionOk="0">
                <a:moveTo>
                  <a:pt x="0" y="0"/>
                </a:moveTo>
                <a:cubicBezTo>
                  <a:pt x="232041" y="-59755"/>
                  <a:pt x="283070" y="16749"/>
                  <a:pt x="523034" y="0"/>
                </a:cubicBezTo>
                <a:cubicBezTo>
                  <a:pt x="762998" y="-16749"/>
                  <a:pt x="863446" y="53024"/>
                  <a:pt x="1091549" y="0"/>
                </a:cubicBezTo>
                <a:cubicBezTo>
                  <a:pt x="1319652" y="-53024"/>
                  <a:pt x="1592136" y="38059"/>
                  <a:pt x="1751026" y="0"/>
                </a:cubicBezTo>
                <a:cubicBezTo>
                  <a:pt x="1909916" y="-38059"/>
                  <a:pt x="2082967" y="33649"/>
                  <a:pt x="2365022" y="0"/>
                </a:cubicBezTo>
                <a:cubicBezTo>
                  <a:pt x="2647077" y="-33649"/>
                  <a:pt x="2614346" y="21554"/>
                  <a:pt x="2797094" y="0"/>
                </a:cubicBezTo>
                <a:cubicBezTo>
                  <a:pt x="2979842" y="-21554"/>
                  <a:pt x="3073025" y="3064"/>
                  <a:pt x="3320128" y="0"/>
                </a:cubicBezTo>
                <a:cubicBezTo>
                  <a:pt x="3567231" y="-3064"/>
                  <a:pt x="3651577" y="58986"/>
                  <a:pt x="3979605" y="0"/>
                </a:cubicBezTo>
                <a:cubicBezTo>
                  <a:pt x="4307633" y="-58986"/>
                  <a:pt x="4267331" y="59430"/>
                  <a:pt x="4548120" y="0"/>
                </a:cubicBezTo>
                <a:cubicBezTo>
                  <a:pt x="4584167" y="162320"/>
                  <a:pt x="4539568" y="252291"/>
                  <a:pt x="4548120" y="493867"/>
                </a:cubicBezTo>
                <a:cubicBezTo>
                  <a:pt x="4556672" y="735443"/>
                  <a:pt x="4534725" y="784042"/>
                  <a:pt x="4548120" y="911755"/>
                </a:cubicBezTo>
                <a:cubicBezTo>
                  <a:pt x="4561515" y="1039468"/>
                  <a:pt x="4533241" y="1190195"/>
                  <a:pt x="4548120" y="1348638"/>
                </a:cubicBezTo>
                <a:cubicBezTo>
                  <a:pt x="4562999" y="1507081"/>
                  <a:pt x="4528111" y="1636609"/>
                  <a:pt x="4548120" y="1899490"/>
                </a:cubicBezTo>
                <a:cubicBezTo>
                  <a:pt x="4324604" y="1952226"/>
                  <a:pt x="4306449" y="1891822"/>
                  <a:pt x="4070567" y="1899490"/>
                </a:cubicBezTo>
                <a:cubicBezTo>
                  <a:pt x="3834685" y="1907158"/>
                  <a:pt x="3837952" y="1895820"/>
                  <a:pt x="3638496" y="1899490"/>
                </a:cubicBezTo>
                <a:cubicBezTo>
                  <a:pt x="3439040" y="1903160"/>
                  <a:pt x="3310199" y="1896302"/>
                  <a:pt x="3206425" y="1899490"/>
                </a:cubicBezTo>
                <a:cubicBezTo>
                  <a:pt x="3102651" y="1902678"/>
                  <a:pt x="2734486" y="1835906"/>
                  <a:pt x="2592428" y="1899490"/>
                </a:cubicBezTo>
                <a:cubicBezTo>
                  <a:pt x="2450370" y="1963074"/>
                  <a:pt x="2321079" y="1861241"/>
                  <a:pt x="2160357" y="1899490"/>
                </a:cubicBezTo>
                <a:cubicBezTo>
                  <a:pt x="1999635" y="1937739"/>
                  <a:pt x="1816655" y="1832070"/>
                  <a:pt x="1591842" y="1899490"/>
                </a:cubicBezTo>
                <a:cubicBezTo>
                  <a:pt x="1367030" y="1966910"/>
                  <a:pt x="1337055" y="1858774"/>
                  <a:pt x="1114289" y="1899490"/>
                </a:cubicBezTo>
                <a:cubicBezTo>
                  <a:pt x="891523" y="1940206"/>
                  <a:pt x="697767" y="1833610"/>
                  <a:pt x="545774" y="1899490"/>
                </a:cubicBezTo>
                <a:cubicBezTo>
                  <a:pt x="393782" y="1965370"/>
                  <a:pt x="177600" y="1875122"/>
                  <a:pt x="0" y="1899490"/>
                </a:cubicBezTo>
                <a:cubicBezTo>
                  <a:pt x="-27450" y="1666001"/>
                  <a:pt x="18056" y="1661134"/>
                  <a:pt x="0" y="1424618"/>
                </a:cubicBezTo>
                <a:cubicBezTo>
                  <a:pt x="-18056" y="1188102"/>
                  <a:pt x="45670" y="1131356"/>
                  <a:pt x="0" y="968740"/>
                </a:cubicBezTo>
                <a:cubicBezTo>
                  <a:pt x="-45670" y="806124"/>
                  <a:pt x="8582" y="708253"/>
                  <a:pt x="0" y="512862"/>
                </a:cubicBezTo>
                <a:cubicBezTo>
                  <a:pt x="-8582" y="317471"/>
                  <a:pt x="4893" y="217798"/>
                  <a:pt x="0" y="0"/>
                </a:cubicBezTo>
                <a:close/>
              </a:path>
              <a:path w="4548120" h="1899490" stroke="0" extrusionOk="0">
                <a:moveTo>
                  <a:pt x="0" y="0"/>
                </a:moveTo>
                <a:cubicBezTo>
                  <a:pt x="252301" y="-40830"/>
                  <a:pt x="382323" y="27748"/>
                  <a:pt x="523034" y="0"/>
                </a:cubicBezTo>
                <a:cubicBezTo>
                  <a:pt x="663745" y="-27748"/>
                  <a:pt x="839159" y="7352"/>
                  <a:pt x="955105" y="0"/>
                </a:cubicBezTo>
                <a:cubicBezTo>
                  <a:pt x="1071051" y="-7352"/>
                  <a:pt x="1475966" y="46814"/>
                  <a:pt x="1614583" y="0"/>
                </a:cubicBezTo>
                <a:cubicBezTo>
                  <a:pt x="1753200" y="-46814"/>
                  <a:pt x="1981276" y="19940"/>
                  <a:pt x="2137616" y="0"/>
                </a:cubicBezTo>
                <a:cubicBezTo>
                  <a:pt x="2293956" y="-19940"/>
                  <a:pt x="2441652" y="3715"/>
                  <a:pt x="2660650" y="0"/>
                </a:cubicBezTo>
                <a:cubicBezTo>
                  <a:pt x="2879648" y="-3715"/>
                  <a:pt x="3102287" y="26833"/>
                  <a:pt x="3320128" y="0"/>
                </a:cubicBezTo>
                <a:cubicBezTo>
                  <a:pt x="3537969" y="-26833"/>
                  <a:pt x="3688138" y="17203"/>
                  <a:pt x="3797680" y="0"/>
                </a:cubicBezTo>
                <a:cubicBezTo>
                  <a:pt x="3907222" y="-17203"/>
                  <a:pt x="4349132" y="86425"/>
                  <a:pt x="4548120" y="0"/>
                </a:cubicBezTo>
                <a:cubicBezTo>
                  <a:pt x="4558047" y="148537"/>
                  <a:pt x="4544131" y="325406"/>
                  <a:pt x="4548120" y="512862"/>
                </a:cubicBezTo>
                <a:cubicBezTo>
                  <a:pt x="4552109" y="700318"/>
                  <a:pt x="4528097" y="813420"/>
                  <a:pt x="4548120" y="949745"/>
                </a:cubicBezTo>
                <a:cubicBezTo>
                  <a:pt x="4568143" y="1086070"/>
                  <a:pt x="4496507" y="1208124"/>
                  <a:pt x="4548120" y="1424618"/>
                </a:cubicBezTo>
                <a:cubicBezTo>
                  <a:pt x="4599733" y="1641112"/>
                  <a:pt x="4535073" y="1783790"/>
                  <a:pt x="4548120" y="1899490"/>
                </a:cubicBezTo>
                <a:cubicBezTo>
                  <a:pt x="4356257" y="1906970"/>
                  <a:pt x="4218486" y="1891946"/>
                  <a:pt x="4116049" y="1899490"/>
                </a:cubicBezTo>
                <a:cubicBezTo>
                  <a:pt x="4013612" y="1907034"/>
                  <a:pt x="3631118" y="1875668"/>
                  <a:pt x="3456571" y="1899490"/>
                </a:cubicBezTo>
                <a:cubicBezTo>
                  <a:pt x="3282024" y="1923312"/>
                  <a:pt x="3216650" y="1844249"/>
                  <a:pt x="2979019" y="1899490"/>
                </a:cubicBezTo>
                <a:cubicBezTo>
                  <a:pt x="2741388" y="1954731"/>
                  <a:pt x="2671728" y="1831914"/>
                  <a:pt x="2410504" y="1899490"/>
                </a:cubicBezTo>
                <a:cubicBezTo>
                  <a:pt x="2149280" y="1967066"/>
                  <a:pt x="1883654" y="1864832"/>
                  <a:pt x="1751026" y="1899490"/>
                </a:cubicBezTo>
                <a:cubicBezTo>
                  <a:pt x="1618398" y="1934148"/>
                  <a:pt x="1412679" y="1869164"/>
                  <a:pt x="1182511" y="1899490"/>
                </a:cubicBezTo>
                <a:cubicBezTo>
                  <a:pt x="952343" y="1929816"/>
                  <a:pt x="871639" y="1893324"/>
                  <a:pt x="750440" y="1899490"/>
                </a:cubicBezTo>
                <a:cubicBezTo>
                  <a:pt x="629241" y="1905656"/>
                  <a:pt x="324335" y="1818867"/>
                  <a:pt x="0" y="1899490"/>
                </a:cubicBezTo>
                <a:cubicBezTo>
                  <a:pt x="-6822" y="1687765"/>
                  <a:pt x="52127" y="1547308"/>
                  <a:pt x="0" y="1386628"/>
                </a:cubicBezTo>
                <a:cubicBezTo>
                  <a:pt x="-52127" y="1225948"/>
                  <a:pt x="23410" y="1075955"/>
                  <a:pt x="0" y="873765"/>
                </a:cubicBezTo>
                <a:cubicBezTo>
                  <a:pt x="-23410" y="671575"/>
                  <a:pt x="100456" y="389408"/>
                  <a:pt x="0" y="0"/>
                </a:cubicBezTo>
                <a:close/>
              </a:path>
            </a:pathLst>
          </a:custGeom>
          <a:solidFill>
            <a:schemeClr val="accent4">
              <a:lumMod val="20000"/>
              <a:lumOff val="80000"/>
            </a:schemeClr>
          </a:solidFill>
          <a:ln w="133350">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accent4"/>
                </a:solidFill>
                <a:latin typeface="Aesthet Nova" pitchFamily="2" charset="77"/>
                <a:ea typeface="Aktiv Grotesk" panose="020B0504020202020204" pitchFamily="34" charset="0"/>
                <a:cs typeface="Aktiv Grotesk" panose="020B0504020202020204" pitchFamily="34" charset="0"/>
              </a:rPr>
              <a:t>Their habits, communication social engagement, professional expectations and goals have shifted.</a:t>
            </a:r>
          </a:p>
          <a:p>
            <a:pPr>
              <a:spcAft>
                <a:spcPts val="12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They did not always fit with pre-covid expectations</a:t>
            </a:r>
            <a:r>
              <a:rPr lang="en-GB" sz="1500" b="1">
                <a:solidFill>
                  <a:schemeClr val="accent4"/>
                </a:solidFill>
                <a:latin typeface="Aesthet Nova" pitchFamily="2" charset="77"/>
                <a:ea typeface="Aktiv Grotesk" panose="020B0504020202020204" pitchFamily="34" charset="0"/>
                <a:cs typeface="Aktiv Grotesk" panose="020B0504020202020204" pitchFamily="34" charset="0"/>
              </a:rPr>
              <a:t>. </a:t>
            </a:r>
          </a:p>
        </p:txBody>
      </p:sp>
      <p:pic>
        <p:nvPicPr>
          <p:cNvPr id="21" name="Picture 20">
            <a:extLst>
              <a:ext uri="{FF2B5EF4-FFF2-40B4-BE49-F238E27FC236}">
                <a16:creationId xmlns:a16="http://schemas.microsoft.com/office/drawing/2014/main" id="{5615CD61-A770-CDF0-B290-2326BC6B26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1812" y="1377591"/>
            <a:ext cx="2835410" cy="6242304"/>
          </a:xfrm>
          <a:prstGeom prst="rect">
            <a:avLst/>
          </a:prstGeom>
        </p:spPr>
      </p:pic>
    </p:spTree>
    <p:extLst>
      <p:ext uri="{BB962C8B-B14F-4D97-AF65-F5344CB8AC3E}">
        <p14:creationId xmlns:p14="http://schemas.microsoft.com/office/powerpoint/2010/main" val="19815086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4040-7F0A-C865-BEB2-0C4CDD2824A8}"/>
              </a:ext>
            </a:extLst>
          </p:cNvPr>
          <p:cNvSpPr>
            <a:spLocks noGrp="1"/>
          </p:cNvSpPr>
          <p:nvPr>
            <p:ph type="title"/>
          </p:nvPr>
        </p:nvSpPr>
        <p:spPr/>
        <p:txBody>
          <a:bodyPr/>
          <a:lstStyle/>
          <a:p>
            <a:r>
              <a:rPr lang="en-GB"/>
              <a:t>Findings </a:t>
            </a:r>
          </a:p>
        </p:txBody>
      </p:sp>
      <p:sp>
        <p:nvSpPr>
          <p:cNvPr id="16" name="TextBox 15">
            <a:extLst>
              <a:ext uri="{FF2B5EF4-FFF2-40B4-BE49-F238E27FC236}">
                <a16:creationId xmlns:a16="http://schemas.microsoft.com/office/drawing/2014/main" id="{631E3847-97B6-CCEB-9F9F-B64D9A4A8F3B}"/>
              </a:ext>
            </a:extLst>
          </p:cNvPr>
          <p:cNvSpPr txBox="1"/>
          <p:nvPr/>
        </p:nvSpPr>
        <p:spPr>
          <a:xfrm>
            <a:off x="1230673" y="1896165"/>
            <a:ext cx="4732652" cy="1653269"/>
          </a:xfrm>
          <a:custGeom>
            <a:avLst/>
            <a:gdLst>
              <a:gd name="csX0" fmla="*/ 0 w 4732652"/>
              <a:gd name="csY0" fmla="*/ 0 h 1653269"/>
              <a:gd name="csX1" fmla="*/ 686235 w 4732652"/>
              <a:gd name="csY1" fmla="*/ 0 h 1653269"/>
              <a:gd name="csX2" fmla="*/ 1325143 w 4732652"/>
              <a:gd name="csY2" fmla="*/ 0 h 1653269"/>
              <a:gd name="csX3" fmla="*/ 1916724 w 4732652"/>
              <a:gd name="csY3" fmla="*/ 0 h 1653269"/>
              <a:gd name="csX4" fmla="*/ 2508306 w 4732652"/>
              <a:gd name="csY4" fmla="*/ 0 h 1653269"/>
              <a:gd name="csX5" fmla="*/ 3194540 w 4732652"/>
              <a:gd name="csY5" fmla="*/ 0 h 1653269"/>
              <a:gd name="csX6" fmla="*/ 3833448 w 4732652"/>
              <a:gd name="csY6" fmla="*/ 0 h 1653269"/>
              <a:gd name="csX7" fmla="*/ 4732652 w 4732652"/>
              <a:gd name="csY7" fmla="*/ 0 h 1653269"/>
              <a:gd name="csX8" fmla="*/ 4732652 w 4732652"/>
              <a:gd name="csY8" fmla="*/ 534557 h 1653269"/>
              <a:gd name="csX9" fmla="*/ 4732652 w 4732652"/>
              <a:gd name="csY9" fmla="*/ 1036049 h 1653269"/>
              <a:gd name="csX10" fmla="*/ 4732652 w 4732652"/>
              <a:gd name="csY10" fmla="*/ 1653269 h 1653269"/>
              <a:gd name="csX11" fmla="*/ 4235724 w 4732652"/>
              <a:gd name="csY11" fmla="*/ 1653269 h 1653269"/>
              <a:gd name="csX12" fmla="*/ 3549489 w 4732652"/>
              <a:gd name="csY12" fmla="*/ 1653269 h 1653269"/>
              <a:gd name="csX13" fmla="*/ 3005234 w 4732652"/>
              <a:gd name="csY13" fmla="*/ 1653269 h 1653269"/>
              <a:gd name="csX14" fmla="*/ 2318999 w 4732652"/>
              <a:gd name="csY14" fmla="*/ 1653269 h 1653269"/>
              <a:gd name="csX15" fmla="*/ 1822071 w 4732652"/>
              <a:gd name="csY15" fmla="*/ 1653269 h 1653269"/>
              <a:gd name="csX16" fmla="*/ 1372469 w 4732652"/>
              <a:gd name="csY16" fmla="*/ 1653269 h 1653269"/>
              <a:gd name="csX17" fmla="*/ 922867 w 4732652"/>
              <a:gd name="csY17" fmla="*/ 1653269 h 1653269"/>
              <a:gd name="csX18" fmla="*/ 0 w 4732652"/>
              <a:gd name="csY18" fmla="*/ 1653269 h 1653269"/>
              <a:gd name="csX19" fmla="*/ 0 w 4732652"/>
              <a:gd name="csY19" fmla="*/ 1151777 h 1653269"/>
              <a:gd name="csX20" fmla="*/ 0 w 4732652"/>
              <a:gd name="csY20" fmla="*/ 567622 h 1653269"/>
              <a:gd name="csX21" fmla="*/ 0 w 4732652"/>
              <a:gd name="csY21" fmla="*/ 0 h 16532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732652" h="1653269" fill="none" extrusionOk="0">
                <a:moveTo>
                  <a:pt x="0" y="0"/>
                </a:moveTo>
                <a:cubicBezTo>
                  <a:pt x="225114" y="-48051"/>
                  <a:pt x="357356" y="14341"/>
                  <a:pt x="686235" y="0"/>
                </a:cubicBezTo>
                <a:cubicBezTo>
                  <a:pt x="1015114" y="-14341"/>
                  <a:pt x="1077752" y="60978"/>
                  <a:pt x="1325143" y="0"/>
                </a:cubicBezTo>
                <a:cubicBezTo>
                  <a:pt x="1572534" y="-60978"/>
                  <a:pt x="1675314" y="66166"/>
                  <a:pt x="1916724" y="0"/>
                </a:cubicBezTo>
                <a:cubicBezTo>
                  <a:pt x="2158134" y="-66166"/>
                  <a:pt x="2388717" y="62023"/>
                  <a:pt x="2508306" y="0"/>
                </a:cubicBezTo>
                <a:cubicBezTo>
                  <a:pt x="2627895" y="-62023"/>
                  <a:pt x="2994785" y="77123"/>
                  <a:pt x="3194540" y="0"/>
                </a:cubicBezTo>
                <a:cubicBezTo>
                  <a:pt x="3394295" y="-77123"/>
                  <a:pt x="3659605" y="26088"/>
                  <a:pt x="3833448" y="0"/>
                </a:cubicBezTo>
                <a:cubicBezTo>
                  <a:pt x="4007291" y="-26088"/>
                  <a:pt x="4336856" y="66748"/>
                  <a:pt x="4732652" y="0"/>
                </a:cubicBezTo>
                <a:cubicBezTo>
                  <a:pt x="4781562" y="120475"/>
                  <a:pt x="4682424" y="412245"/>
                  <a:pt x="4732652" y="534557"/>
                </a:cubicBezTo>
                <a:cubicBezTo>
                  <a:pt x="4782880" y="656869"/>
                  <a:pt x="4706625" y="793545"/>
                  <a:pt x="4732652" y="1036049"/>
                </a:cubicBezTo>
                <a:cubicBezTo>
                  <a:pt x="4758679" y="1278553"/>
                  <a:pt x="4683264" y="1499488"/>
                  <a:pt x="4732652" y="1653269"/>
                </a:cubicBezTo>
                <a:cubicBezTo>
                  <a:pt x="4569118" y="1656200"/>
                  <a:pt x="4478262" y="1647629"/>
                  <a:pt x="4235724" y="1653269"/>
                </a:cubicBezTo>
                <a:cubicBezTo>
                  <a:pt x="3993186" y="1658909"/>
                  <a:pt x="3831142" y="1601585"/>
                  <a:pt x="3549489" y="1653269"/>
                </a:cubicBezTo>
                <a:cubicBezTo>
                  <a:pt x="3267836" y="1704953"/>
                  <a:pt x="3242862" y="1643180"/>
                  <a:pt x="3005234" y="1653269"/>
                </a:cubicBezTo>
                <a:cubicBezTo>
                  <a:pt x="2767606" y="1663358"/>
                  <a:pt x="2637399" y="1591695"/>
                  <a:pt x="2318999" y="1653269"/>
                </a:cubicBezTo>
                <a:cubicBezTo>
                  <a:pt x="2000600" y="1714843"/>
                  <a:pt x="2000185" y="1598361"/>
                  <a:pt x="1822071" y="1653269"/>
                </a:cubicBezTo>
                <a:cubicBezTo>
                  <a:pt x="1643957" y="1708177"/>
                  <a:pt x="1527083" y="1600041"/>
                  <a:pt x="1372469" y="1653269"/>
                </a:cubicBezTo>
                <a:cubicBezTo>
                  <a:pt x="1217855" y="1706497"/>
                  <a:pt x="1116949" y="1618999"/>
                  <a:pt x="922867" y="1653269"/>
                </a:cubicBezTo>
                <a:cubicBezTo>
                  <a:pt x="728785" y="1687539"/>
                  <a:pt x="281898" y="1649138"/>
                  <a:pt x="0" y="1653269"/>
                </a:cubicBezTo>
                <a:cubicBezTo>
                  <a:pt x="-36063" y="1454594"/>
                  <a:pt x="54809" y="1388573"/>
                  <a:pt x="0" y="1151777"/>
                </a:cubicBezTo>
                <a:cubicBezTo>
                  <a:pt x="-54809" y="914981"/>
                  <a:pt x="19695" y="735826"/>
                  <a:pt x="0" y="567622"/>
                </a:cubicBezTo>
                <a:cubicBezTo>
                  <a:pt x="-19695" y="399418"/>
                  <a:pt x="33491" y="155483"/>
                  <a:pt x="0" y="0"/>
                </a:cubicBezTo>
                <a:close/>
              </a:path>
              <a:path w="4732652" h="1653269" stroke="0" extrusionOk="0">
                <a:moveTo>
                  <a:pt x="0" y="0"/>
                </a:moveTo>
                <a:cubicBezTo>
                  <a:pt x="254119" y="-24039"/>
                  <a:pt x="374837" y="45777"/>
                  <a:pt x="544255" y="0"/>
                </a:cubicBezTo>
                <a:cubicBezTo>
                  <a:pt x="713673" y="-45777"/>
                  <a:pt x="892231" y="35546"/>
                  <a:pt x="993857" y="0"/>
                </a:cubicBezTo>
                <a:cubicBezTo>
                  <a:pt x="1095483" y="-35546"/>
                  <a:pt x="1400002" y="78475"/>
                  <a:pt x="1680091" y="0"/>
                </a:cubicBezTo>
                <a:cubicBezTo>
                  <a:pt x="1960180" y="-78475"/>
                  <a:pt x="2099440" y="44185"/>
                  <a:pt x="2224346" y="0"/>
                </a:cubicBezTo>
                <a:cubicBezTo>
                  <a:pt x="2349253" y="-44185"/>
                  <a:pt x="2573231" y="43466"/>
                  <a:pt x="2768601" y="0"/>
                </a:cubicBezTo>
                <a:cubicBezTo>
                  <a:pt x="2963971" y="-43466"/>
                  <a:pt x="3126344" y="76681"/>
                  <a:pt x="3454836" y="0"/>
                </a:cubicBezTo>
                <a:cubicBezTo>
                  <a:pt x="3783329" y="-76681"/>
                  <a:pt x="3759257" y="56089"/>
                  <a:pt x="3951764" y="0"/>
                </a:cubicBezTo>
                <a:cubicBezTo>
                  <a:pt x="4144271" y="-56089"/>
                  <a:pt x="4550772" y="76727"/>
                  <a:pt x="4732652" y="0"/>
                </a:cubicBezTo>
                <a:cubicBezTo>
                  <a:pt x="4792595" y="254641"/>
                  <a:pt x="4720189" y="377717"/>
                  <a:pt x="4732652" y="584155"/>
                </a:cubicBezTo>
                <a:cubicBezTo>
                  <a:pt x="4745115" y="790594"/>
                  <a:pt x="4686399" y="895275"/>
                  <a:pt x="4732652" y="1102179"/>
                </a:cubicBezTo>
                <a:cubicBezTo>
                  <a:pt x="4778905" y="1309083"/>
                  <a:pt x="4669396" y="1455018"/>
                  <a:pt x="4732652" y="1653269"/>
                </a:cubicBezTo>
                <a:cubicBezTo>
                  <a:pt x="4445386" y="1655850"/>
                  <a:pt x="4252668" y="1615827"/>
                  <a:pt x="4093744" y="1653269"/>
                </a:cubicBezTo>
                <a:cubicBezTo>
                  <a:pt x="3934820" y="1690711"/>
                  <a:pt x="3574443" y="1629472"/>
                  <a:pt x="3407509" y="1653269"/>
                </a:cubicBezTo>
                <a:cubicBezTo>
                  <a:pt x="3240575" y="1677066"/>
                  <a:pt x="2922626" y="1599631"/>
                  <a:pt x="2721275" y="1653269"/>
                </a:cubicBezTo>
                <a:cubicBezTo>
                  <a:pt x="2519924" y="1706907"/>
                  <a:pt x="2359365" y="1599140"/>
                  <a:pt x="2224346" y="1653269"/>
                </a:cubicBezTo>
                <a:cubicBezTo>
                  <a:pt x="2089327" y="1707398"/>
                  <a:pt x="1902758" y="1591433"/>
                  <a:pt x="1632765" y="1653269"/>
                </a:cubicBezTo>
                <a:cubicBezTo>
                  <a:pt x="1362772" y="1715105"/>
                  <a:pt x="1107648" y="1616237"/>
                  <a:pt x="946530" y="1653269"/>
                </a:cubicBezTo>
                <a:cubicBezTo>
                  <a:pt x="785413" y="1690301"/>
                  <a:pt x="204233" y="1589679"/>
                  <a:pt x="0" y="1653269"/>
                </a:cubicBezTo>
                <a:cubicBezTo>
                  <a:pt x="-14593" y="1536329"/>
                  <a:pt x="57513" y="1257380"/>
                  <a:pt x="0" y="1151777"/>
                </a:cubicBezTo>
                <a:cubicBezTo>
                  <a:pt x="-57513" y="1046174"/>
                  <a:pt x="51699" y="750525"/>
                  <a:pt x="0" y="633753"/>
                </a:cubicBezTo>
                <a:cubicBezTo>
                  <a:pt x="-51699" y="516981"/>
                  <a:pt x="50907" y="314048"/>
                  <a:pt x="0" y="0"/>
                </a:cubicBezTo>
                <a:close/>
              </a:path>
            </a:pathLst>
          </a:custGeom>
          <a:solidFill>
            <a:schemeClr val="accent1">
              <a:lumMod val="20000"/>
              <a:lumOff val="80000"/>
            </a:schemeClr>
          </a:solidFill>
          <a:ln w="133350">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accent1"/>
                </a:solidFill>
                <a:latin typeface="Aesthet Nova" pitchFamily="2" charset="77"/>
                <a:ea typeface="Aktiv Grotesk" panose="020B0504020202020204" pitchFamily="34" charset="0"/>
                <a:cs typeface="Aktiv Grotesk" panose="020B0504020202020204" pitchFamily="34" charset="0"/>
              </a:rPr>
              <a:t>Happiness was often integral to their sense </a:t>
            </a:r>
            <a:br>
              <a:rPr lang="en-GB" sz="1600" b="1">
                <a:solidFill>
                  <a:schemeClr val="accent1"/>
                </a:solidFill>
                <a:latin typeface="Aesthet Nova" pitchFamily="2" charset="77"/>
                <a:ea typeface="Aktiv Grotesk" panose="020B0504020202020204" pitchFamily="34" charset="0"/>
                <a:cs typeface="Aktiv Grotesk" panose="020B0504020202020204" pitchFamily="34" charset="0"/>
              </a:rPr>
            </a:br>
            <a:r>
              <a:rPr lang="en-GB" sz="1600" b="1">
                <a:solidFill>
                  <a:schemeClr val="accent1"/>
                </a:solidFill>
                <a:latin typeface="Aesthet Nova" pitchFamily="2" charset="77"/>
                <a:ea typeface="Aktiv Grotesk" panose="020B0504020202020204" pitchFamily="34" charset="0"/>
                <a:cs typeface="Aktiv Grotesk" panose="020B0504020202020204" pitchFamily="34" charset="0"/>
              </a:rPr>
              <a:t>of purpose.</a:t>
            </a:r>
          </a:p>
          <a:p>
            <a:pPr>
              <a:spcAft>
                <a:spcPts val="4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Much of this was lost during and since the pandemic</a:t>
            </a:r>
            <a:r>
              <a:rPr lang="en-GB" sz="1400" b="1">
                <a:latin typeface="Aktiv Grotesk" panose="020B0504020202020204" pitchFamily="34" charset="0"/>
                <a:ea typeface="Aktiv Grotesk" panose="020B0504020202020204" pitchFamily="34" charset="0"/>
                <a:cs typeface="Aktiv Grotesk" panose="020B0504020202020204" pitchFamily="34" charset="0"/>
              </a:rPr>
              <a:t>. </a:t>
            </a:r>
          </a:p>
        </p:txBody>
      </p:sp>
      <p:sp>
        <p:nvSpPr>
          <p:cNvPr id="17" name="TextBox 16">
            <a:extLst>
              <a:ext uri="{FF2B5EF4-FFF2-40B4-BE49-F238E27FC236}">
                <a16:creationId xmlns:a16="http://schemas.microsoft.com/office/drawing/2014/main" id="{17D516D2-6523-B6A4-8D6D-062D9197B3FA}"/>
              </a:ext>
            </a:extLst>
          </p:cNvPr>
          <p:cNvSpPr txBox="1"/>
          <p:nvPr/>
        </p:nvSpPr>
        <p:spPr>
          <a:xfrm>
            <a:off x="6314413" y="814471"/>
            <a:ext cx="2560021" cy="3284485"/>
          </a:xfrm>
          <a:custGeom>
            <a:avLst/>
            <a:gdLst>
              <a:gd name="csX0" fmla="*/ 0 w 2560021"/>
              <a:gd name="csY0" fmla="*/ 0 h 3284485"/>
              <a:gd name="csX1" fmla="*/ 563205 w 2560021"/>
              <a:gd name="csY1" fmla="*/ 0 h 3284485"/>
              <a:gd name="csX2" fmla="*/ 1100809 w 2560021"/>
              <a:gd name="csY2" fmla="*/ 0 h 3284485"/>
              <a:gd name="csX3" fmla="*/ 1612813 w 2560021"/>
              <a:gd name="csY3" fmla="*/ 0 h 3284485"/>
              <a:gd name="csX4" fmla="*/ 2560021 w 2560021"/>
              <a:gd name="csY4" fmla="*/ 0 h 3284485"/>
              <a:gd name="csX5" fmla="*/ 2560021 w 2560021"/>
              <a:gd name="csY5" fmla="*/ 613104 h 3284485"/>
              <a:gd name="csX6" fmla="*/ 2560021 w 2560021"/>
              <a:gd name="csY6" fmla="*/ 1193363 h 3284485"/>
              <a:gd name="csX7" fmla="*/ 2560021 w 2560021"/>
              <a:gd name="csY7" fmla="*/ 1675087 h 3284485"/>
              <a:gd name="csX8" fmla="*/ 2560021 w 2560021"/>
              <a:gd name="csY8" fmla="*/ 2255346 h 3284485"/>
              <a:gd name="csX9" fmla="*/ 2560021 w 2560021"/>
              <a:gd name="csY9" fmla="*/ 2704226 h 3284485"/>
              <a:gd name="csX10" fmla="*/ 2560021 w 2560021"/>
              <a:gd name="csY10" fmla="*/ 3284485 h 3284485"/>
              <a:gd name="csX11" fmla="*/ 2099217 w 2560021"/>
              <a:gd name="csY11" fmla="*/ 3284485 h 3284485"/>
              <a:gd name="csX12" fmla="*/ 1536013 w 2560021"/>
              <a:gd name="csY12" fmla="*/ 3284485 h 3284485"/>
              <a:gd name="csX13" fmla="*/ 1049609 w 2560021"/>
              <a:gd name="csY13" fmla="*/ 3284485 h 3284485"/>
              <a:gd name="csX14" fmla="*/ 486404 w 2560021"/>
              <a:gd name="csY14" fmla="*/ 3284485 h 3284485"/>
              <a:gd name="csX15" fmla="*/ 0 w 2560021"/>
              <a:gd name="csY15" fmla="*/ 3284485 h 3284485"/>
              <a:gd name="csX16" fmla="*/ 0 w 2560021"/>
              <a:gd name="csY16" fmla="*/ 2835605 h 3284485"/>
              <a:gd name="csX17" fmla="*/ 0 w 2560021"/>
              <a:gd name="csY17" fmla="*/ 2255346 h 3284485"/>
              <a:gd name="csX18" fmla="*/ 0 w 2560021"/>
              <a:gd name="csY18" fmla="*/ 1806467 h 3284485"/>
              <a:gd name="csX19" fmla="*/ 0 w 2560021"/>
              <a:gd name="csY19" fmla="*/ 1357587 h 3284485"/>
              <a:gd name="csX20" fmla="*/ 0 w 2560021"/>
              <a:gd name="csY20" fmla="*/ 744483 h 3284485"/>
              <a:gd name="csX21" fmla="*/ 0 w 2560021"/>
              <a:gd name="csY21" fmla="*/ 0 h 32844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560021" h="3284485" fill="none" extrusionOk="0">
                <a:moveTo>
                  <a:pt x="0" y="0"/>
                </a:moveTo>
                <a:cubicBezTo>
                  <a:pt x="205901" y="-59731"/>
                  <a:pt x="411083" y="43951"/>
                  <a:pt x="563205" y="0"/>
                </a:cubicBezTo>
                <a:cubicBezTo>
                  <a:pt x="715327" y="-43951"/>
                  <a:pt x="916179" y="56401"/>
                  <a:pt x="1100809" y="0"/>
                </a:cubicBezTo>
                <a:cubicBezTo>
                  <a:pt x="1285439" y="-56401"/>
                  <a:pt x="1455165" y="60306"/>
                  <a:pt x="1612813" y="0"/>
                </a:cubicBezTo>
                <a:cubicBezTo>
                  <a:pt x="1770461" y="-60306"/>
                  <a:pt x="2275731" y="3093"/>
                  <a:pt x="2560021" y="0"/>
                </a:cubicBezTo>
                <a:cubicBezTo>
                  <a:pt x="2573612" y="217364"/>
                  <a:pt x="2524131" y="421160"/>
                  <a:pt x="2560021" y="613104"/>
                </a:cubicBezTo>
                <a:cubicBezTo>
                  <a:pt x="2595911" y="805048"/>
                  <a:pt x="2522253" y="1046154"/>
                  <a:pt x="2560021" y="1193363"/>
                </a:cubicBezTo>
                <a:cubicBezTo>
                  <a:pt x="2597789" y="1340572"/>
                  <a:pt x="2558882" y="1448612"/>
                  <a:pt x="2560021" y="1675087"/>
                </a:cubicBezTo>
                <a:cubicBezTo>
                  <a:pt x="2561160" y="1901562"/>
                  <a:pt x="2523887" y="2127332"/>
                  <a:pt x="2560021" y="2255346"/>
                </a:cubicBezTo>
                <a:cubicBezTo>
                  <a:pt x="2596155" y="2383360"/>
                  <a:pt x="2521961" y="2605057"/>
                  <a:pt x="2560021" y="2704226"/>
                </a:cubicBezTo>
                <a:cubicBezTo>
                  <a:pt x="2598081" y="2803395"/>
                  <a:pt x="2536963" y="3154421"/>
                  <a:pt x="2560021" y="3284485"/>
                </a:cubicBezTo>
                <a:cubicBezTo>
                  <a:pt x="2450343" y="3310035"/>
                  <a:pt x="2313449" y="3257177"/>
                  <a:pt x="2099217" y="3284485"/>
                </a:cubicBezTo>
                <a:cubicBezTo>
                  <a:pt x="1884985" y="3311793"/>
                  <a:pt x="1670821" y="3221410"/>
                  <a:pt x="1536013" y="3284485"/>
                </a:cubicBezTo>
                <a:cubicBezTo>
                  <a:pt x="1401205" y="3347560"/>
                  <a:pt x="1253681" y="3260450"/>
                  <a:pt x="1049609" y="3284485"/>
                </a:cubicBezTo>
                <a:cubicBezTo>
                  <a:pt x="845537" y="3308520"/>
                  <a:pt x="722606" y="3218993"/>
                  <a:pt x="486404" y="3284485"/>
                </a:cubicBezTo>
                <a:cubicBezTo>
                  <a:pt x="250203" y="3349977"/>
                  <a:pt x="97624" y="3226302"/>
                  <a:pt x="0" y="3284485"/>
                </a:cubicBezTo>
                <a:cubicBezTo>
                  <a:pt x="-21821" y="3097110"/>
                  <a:pt x="16567" y="2992732"/>
                  <a:pt x="0" y="2835605"/>
                </a:cubicBezTo>
                <a:cubicBezTo>
                  <a:pt x="-16567" y="2678478"/>
                  <a:pt x="21726" y="2378888"/>
                  <a:pt x="0" y="2255346"/>
                </a:cubicBezTo>
                <a:cubicBezTo>
                  <a:pt x="-21726" y="2131804"/>
                  <a:pt x="37908" y="1996435"/>
                  <a:pt x="0" y="1806467"/>
                </a:cubicBezTo>
                <a:cubicBezTo>
                  <a:pt x="-37908" y="1616499"/>
                  <a:pt x="40738" y="1547049"/>
                  <a:pt x="0" y="1357587"/>
                </a:cubicBezTo>
                <a:cubicBezTo>
                  <a:pt x="-40738" y="1168125"/>
                  <a:pt x="56277" y="1020286"/>
                  <a:pt x="0" y="744483"/>
                </a:cubicBezTo>
                <a:cubicBezTo>
                  <a:pt x="-56277" y="468680"/>
                  <a:pt x="18289" y="317067"/>
                  <a:pt x="0" y="0"/>
                </a:cubicBezTo>
                <a:close/>
              </a:path>
              <a:path w="2560021" h="3284485" stroke="0" extrusionOk="0">
                <a:moveTo>
                  <a:pt x="0" y="0"/>
                </a:moveTo>
                <a:cubicBezTo>
                  <a:pt x="211116" y="-12991"/>
                  <a:pt x="312016" y="17656"/>
                  <a:pt x="486404" y="0"/>
                </a:cubicBezTo>
                <a:cubicBezTo>
                  <a:pt x="660792" y="-17656"/>
                  <a:pt x="704654" y="33859"/>
                  <a:pt x="921608" y="0"/>
                </a:cubicBezTo>
                <a:cubicBezTo>
                  <a:pt x="1138562" y="-33859"/>
                  <a:pt x="1290040" y="56822"/>
                  <a:pt x="1484812" y="0"/>
                </a:cubicBezTo>
                <a:cubicBezTo>
                  <a:pt x="1679584" y="-56822"/>
                  <a:pt x="1828411" y="8381"/>
                  <a:pt x="1971216" y="0"/>
                </a:cubicBezTo>
                <a:cubicBezTo>
                  <a:pt x="2114021" y="-8381"/>
                  <a:pt x="2296204" y="29240"/>
                  <a:pt x="2560021" y="0"/>
                </a:cubicBezTo>
                <a:cubicBezTo>
                  <a:pt x="2600954" y="183109"/>
                  <a:pt x="2556800" y="468438"/>
                  <a:pt x="2560021" y="613104"/>
                </a:cubicBezTo>
                <a:cubicBezTo>
                  <a:pt x="2563242" y="757770"/>
                  <a:pt x="2497075" y="955043"/>
                  <a:pt x="2560021" y="1160518"/>
                </a:cubicBezTo>
                <a:cubicBezTo>
                  <a:pt x="2622967" y="1365993"/>
                  <a:pt x="2516008" y="1566938"/>
                  <a:pt x="2560021" y="1707932"/>
                </a:cubicBezTo>
                <a:cubicBezTo>
                  <a:pt x="2604034" y="1848926"/>
                  <a:pt x="2518855" y="1968656"/>
                  <a:pt x="2560021" y="2189657"/>
                </a:cubicBezTo>
                <a:cubicBezTo>
                  <a:pt x="2601187" y="2410659"/>
                  <a:pt x="2551896" y="2484093"/>
                  <a:pt x="2560021" y="2671381"/>
                </a:cubicBezTo>
                <a:cubicBezTo>
                  <a:pt x="2568146" y="2858669"/>
                  <a:pt x="2547234" y="2994537"/>
                  <a:pt x="2560021" y="3284485"/>
                </a:cubicBezTo>
                <a:cubicBezTo>
                  <a:pt x="2452050" y="3303277"/>
                  <a:pt x="2288426" y="3256047"/>
                  <a:pt x="2022417" y="3284485"/>
                </a:cubicBezTo>
                <a:cubicBezTo>
                  <a:pt x="1756408" y="3312923"/>
                  <a:pt x="1648007" y="3251890"/>
                  <a:pt x="1459212" y="3284485"/>
                </a:cubicBezTo>
                <a:cubicBezTo>
                  <a:pt x="1270417" y="3317080"/>
                  <a:pt x="1058886" y="3241063"/>
                  <a:pt x="896007" y="3284485"/>
                </a:cubicBezTo>
                <a:cubicBezTo>
                  <a:pt x="733129" y="3327907"/>
                  <a:pt x="275840" y="3223397"/>
                  <a:pt x="0" y="3284485"/>
                </a:cubicBezTo>
                <a:cubicBezTo>
                  <a:pt x="-14773" y="3095354"/>
                  <a:pt x="16707" y="2865879"/>
                  <a:pt x="0" y="2737071"/>
                </a:cubicBezTo>
                <a:cubicBezTo>
                  <a:pt x="-16707" y="2608263"/>
                  <a:pt x="2062" y="2444684"/>
                  <a:pt x="0" y="2222502"/>
                </a:cubicBezTo>
                <a:cubicBezTo>
                  <a:pt x="-2062" y="2000320"/>
                  <a:pt x="490" y="1898993"/>
                  <a:pt x="0" y="1773622"/>
                </a:cubicBezTo>
                <a:cubicBezTo>
                  <a:pt x="-490" y="1648251"/>
                  <a:pt x="28018" y="1471720"/>
                  <a:pt x="0" y="1291897"/>
                </a:cubicBezTo>
                <a:cubicBezTo>
                  <a:pt x="-28018" y="1112074"/>
                  <a:pt x="7174" y="946713"/>
                  <a:pt x="0" y="810173"/>
                </a:cubicBezTo>
                <a:cubicBezTo>
                  <a:pt x="-7174" y="673633"/>
                  <a:pt x="12971" y="287138"/>
                  <a:pt x="0" y="0"/>
                </a:cubicBezTo>
                <a:close/>
              </a:path>
            </a:pathLst>
          </a:custGeom>
          <a:solidFill>
            <a:schemeClr val="bg2">
              <a:lumMod val="20000"/>
              <a:lumOff val="80000"/>
            </a:schemeClr>
          </a:solidFill>
          <a:ln w="133350">
            <a:solidFill>
              <a:schemeClr val="bg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bg2"/>
                </a:solidFill>
                <a:latin typeface="Aesthet Nova" pitchFamily="2" charset="77"/>
                <a:ea typeface="Aktiv Grotesk" panose="020B0504020202020204" pitchFamily="34" charset="0"/>
                <a:cs typeface="Aktiv Grotesk" panose="020B0504020202020204" pitchFamily="34" charset="0"/>
              </a:rPr>
              <a:t>Motivation was at an all time low for many of them. </a:t>
            </a:r>
          </a:p>
          <a:p>
            <a:pPr>
              <a:spcAft>
                <a:spcPts val="4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They felt they had missed out on an important part of their development and lacked support from people around them with power to make a change. </a:t>
            </a:r>
          </a:p>
        </p:txBody>
      </p:sp>
      <p:sp>
        <p:nvSpPr>
          <p:cNvPr id="18" name="TextBox 17">
            <a:extLst>
              <a:ext uri="{FF2B5EF4-FFF2-40B4-BE49-F238E27FC236}">
                <a16:creationId xmlns:a16="http://schemas.microsoft.com/office/drawing/2014/main" id="{0F9BBD3F-9A17-FBC3-E71A-ECB35AF7A5AF}"/>
              </a:ext>
            </a:extLst>
          </p:cNvPr>
          <p:cNvSpPr txBox="1"/>
          <p:nvPr/>
        </p:nvSpPr>
        <p:spPr>
          <a:xfrm>
            <a:off x="1544611" y="3803752"/>
            <a:ext cx="2560021" cy="2376544"/>
          </a:xfrm>
          <a:custGeom>
            <a:avLst/>
            <a:gdLst>
              <a:gd name="csX0" fmla="*/ 0 w 2560021"/>
              <a:gd name="csY0" fmla="*/ 0 h 2376544"/>
              <a:gd name="csX1" fmla="*/ 460804 w 2560021"/>
              <a:gd name="csY1" fmla="*/ 0 h 2376544"/>
              <a:gd name="csX2" fmla="*/ 998408 w 2560021"/>
              <a:gd name="csY2" fmla="*/ 0 h 2376544"/>
              <a:gd name="csX3" fmla="*/ 1484812 w 2560021"/>
              <a:gd name="csY3" fmla="*/ 0 h 2376544"/>
              <a:gd name="csX4" fmla="*/ 1945616 w 2560021"/>
              <a:gd name="csY4" fmla="*/ 0 h 2376544"/>
              <a:gd name="csX5" fmla="*/ 2560021 w 2560021"/>
              <a:gd name="csY5" fmla="*/ 0 h 2376544"/>
              <a:gd name="csX6" fmla="*/ 2560021 w 2560021"/>
              <a:gd name="csY6" fmla="*/ 594136 h 2376544"/>
              <a:gd name="csX7" fmla="*/ 2560021 w 2560021"/>
              <a:gd name="csY7" fmla="*/ 1188272 h 2376544"/>
              <a:gd name="csX8" fmla="*/ 2560021 w 2560021"/>
              <a:gd name="csY8" fmla="*/ 1734877 h 2376544"/>
              <a:gd name="csX9" fmla="*/ 2560021 w 2560021"/>
              <a:gd name="csY9" fmla="*/ 2376544 h 2376544"/>
              <a:gd name="csX10" fmla="*/ 2099217 w 2560021"/>
              <a:gd name="csY10" fmla="*/ 2376544 h 2376544"/>
              <a:gd name="csX11" fmla="*/ 1664014 w 2560021"/>
              <a:gd name="csY11" fmla="*/ 2376544 h 2376544"/>
              <a:gd name="csX12" fmla="*/ 1126409 w 2560021"/>
              <a:gd name="csY12" fmla="*/ 2376544 h 2376544"/>
              <a:gd name="csX13" fmla="*/ 665605 w 2560021"/>
              <a:gd name="csY13" fmla="*/ 2376544 h 2376544"/>
              <a:gd name="csX14" fmla="*/ 0 w 2560021"/>
              <a:gd name="csY14" fmla="*/ 2376544 h 2376544"/>
              <a:gd name="csX15" fmla="*/ 0 w 2560021"/>
              <a:gd name="csY15" fmla="*/ 1734877 h 2376544"/>
              <a:gd name="csX16" fmla="*/ 0 w 2560021"/>
              <a:gd name="csY16" fmla="*/ 1188272 h 2376544"/>
              <a:gd name="csX17" fmla="*/ 0 w 2560021"/>
              <a:gd name="csY17" fmla="*/ 570371 h 2376544"/>
              <a:gd name="csX18" fmla="*/ 0 w 2560021"/>
              <a:gd name="csY18" fmla="*/ 0 h 23765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560021" h="2376544" fill="none" extrusionOk="0">
                <a:moveTo>
                  <a:pt x="0" y="0"/>
                </a:moveTo>
                <a:cubicBezTo>
                  <a:pt x="109058" y="-38219"/>
                  <a:pt x="310819" y="35521"/>
                  <a:pt x="460804" y="0"/>
                </a:cubicBezTo>
                <a:cubicBezTo>
                  <a:pt x="610789" y="-35521"/>
                  <a:pt x="803917" y="16763"/>
                  <a:pt x="998408" y="0"/>
                </a:cubicBezTo>
                <a:cubicBezTo>
                  <a:pt x="1192899" y="-16763"/>
                  <a:pt x="1254907" y="15047"/>
                  <a:pt x="1484812" y="0"/>
                </a:cubicBezTo>
                <a:cubicBezTo>
                  <a:pt x="1714717" y="-15047"/>
                  <a:pt x="1732855" y="44103"/>
                  <a:pt x="1945616" y="0"/>
                </a:cubicBezTo>
                <a:cubicBezTo>
                  <a:pt x="2158377" y="-44103"/>
                  <a:pt x="2290993" y="26857"/>
                  <a:pt x="2560021" y="0"/>
                </a:cubicBezTo>
                <a:cubicBezTo>
                  <a:pt x="2579062" y="176954"/>
                  <a:pt x="2548237" y="390865"/>
                  <a:pt x="2560021" y="594136"/>
                </a:cubicBezTo>
                <a:cubicBezTo>
                  <a:pt x="2571805" y="797407"/>
                  <a:pt x="2540688" y="954065"/>
                  <a:pt x="2560021" y="1188272"/>
                </a:cubicBezTo>
                <a:cubicBezTo>
                  <a:pt x="2579354" y="1422479"/>
                  <a:pt x="2553320" y="1592776"/>
                  <a:pt x="2560021" y="1734877"/>
                </a:cubicBezTo>
                <a:cubicBezTo>
                  <a:pt x="2566722" y="1876978"/>
                  <a:pt x="2537957" y="2075381"/>
                  <a:pt x="2560021" y="2376544"/>
                </a:cubicBezTo>
                <a:cubicBezTo>
                  <a:pt x="2381269" y="2380292"/>
                  <a:pt x="2207919" y="2330411"/>
                  <a:pt x="2099217" y="2376544"/>
                </a:cubicBezTo>
                <a:cubicBezTo>
                  <a:pt x="1990515" y="2422677"/>
                  <a:pt x="1868182" y="2354354"/>
                  <a:pt x="1664014" y="2376544"/>
                </a:cubicBezTo>
                <a:cubicBezTo>
                  <a:pt x="1459846" y="2398734"/>
                  <a:pt x="1303251" y="2374124"/>
                  <a:pt x="1126409" y="2376544"/>
                </a:cubicBezTo>
                <a:cubicBezTo>
                  <a:pt x="949567" y="2378964"/>
                  <a:pt x="833850" y="2334214"/>
                  <a:pt x="665605" y="2376544"/>
                </a:cubicBezTo>
                <a:cubicBezTo>
                  <a:pt x="497360" y="2418874"/>
                  <a:pt x="304213" y="2339060"/>
                  <a:pt x="0" y="2376544"/>
                </a:cubicBezTo>
                <a:cubicBezTo>
                  <a:pt x="-28144" y="2080269"/>
                  <a:pt x="46954" y="2014652"/>
                  <a:pt x="0" y="1734877"/>
                </a:cubicBezTo>
                <a:cubicBezTo>
                  <a:pt x="-46954" y="1455102"/>
                  <a:pt x="64184" y="1408989"/>
                  <a:pt x="0" y="1188272"/>
                </a:cubicBezTo>
                <a:cubicBezTo>
                  <a:pt x="-64184" y="967556"/>
                  <a:pt x="24158" y="879164"/>
                  <a:pt x="0" y="570371"/>
                </a:cubicBezTo>
                <a:cubicBezTo>
                  <a:pt x="-24158" y="261578"/>
                  <a:pt x="57775" y="208007"/>
                  <a:pt x="0" y="0"/>
                </a:cubicBezTo>
                <a:close/>
              </a:path>
              <a:path w="2560021" h="2376544" stroke="0" extrusionOk="0">
                <a:moveTo>
                  <a:pt x="0" y="0"/>
                </a:moveTo>
                <a:cubicBezTo>
                  <a:pt x="211116" y="-12991"/>
                  <a:pt x="312016" y="17656"/>
                  <a:pt x="486404" y="0"/>
                </a:cubicBezTo>
                <a:cubicBezTo>
                  <a:pt x="660792" y="-17656"/>
                  <a:pt x="704654" y="33859"/>
                  <a:pt x="921608" y="0"/>
                </a:cubicBezTo>
                <a:cubicBezTo>
                  <a:pt x="1138562" y="-33859"/>
                  <a:pt x="1290040" y="56822"/>
                  <a:pt x="1484812" y="0"/>
                </a:cubicBezTo>
                <a:cubicBezTo>
                  <a:pt x="1679584" y="-56822"/>
                  <a:pt x="1828411" y="8381"/>
                  <a:pt x="1971216" y="0"/>
                </a:cubicBezTo>
                <a:cubicBezTo>
                  <a:pt x="2114021" y="-8381"/>
                  <a:pt x="2296204" y="29240"/>
                  <a:pt x="2560021" y="0"/>
                </a:cubicBezTo>
                <a:cubicBezTo>
                  <a:pt x="2623351" y="142003"/>
                  <a:pt x="2521486" y="333713"/>
                  <a:pt x="2560021" y="641667"/>
                </a:cubicBezTo>
                <a:cubicBezTo>
                  <a:pt x="2598556" y="949621"/>
                  <a:pt x="2498357" y="1116546"/>
                  <a:pt x="2560021" y="1235803"/>
                </a:cubicBezTo>
                <a:cubicBezTo>
                  <a:pt x="2621685" y="1355060"/>
                  <a:pt x="2502876" y="1620393"/>
                  <a:pt x="2560021" y="1829939"/>
                </a:cubicBezTo>
                <a:cubicBezTo>
                  <a:pt x="2617166" y="2039485"/>
                  <a:pt x="2512930" y="2140006"/>
                  <a:pt x="2560021" y="2376544"/>
                </a:cubicBezTo>
                <a:cubicBezTo>
                  <a:pt x="2360015" y="2419644"/>
                  <a:pt x="2259745" y="2339240"/>
                  <a:pt x="2099217" y="2376544"/>
                </a:cubicBezTo>
                <a:cubicBezTo>
                  <a:pt x="1938689" y="2413848"/>
                  <a:pt x="1728733" y="2358986"/>
                  <a:pt x="1587213" y="2376544"/>
                </a:cubicBezTo>
                <a:cubicBezTo>
                  <a:pt x="1445693" y="2394102"/>
                  <a:pt x="1312896" y="2356386"/>
                  <a:pt x="1100809" y="2376544"/>
                </a:cubicBezTo>
                <a:cubicBezTo>
                  <a:pt x="888722" y="2396702"/>
                  <a:pt x="726399" y="2343949"/>
                  <a:pt x="537604" y="2376544"/>
                </a:cubicBezTo>
                <a:cubicBezTo>
                  <a:pt x="348809" y="2409139"/>
                  <a:pt x="229850" y="2366081"/>
                  <a:pt x="0" y="2376544"/>
                </a:cubicBezTo>
                <a:cubicBezTo>
                  <a:pt x="-28919" y="2170026"/>
                  <a:pt x="2149" y="1989335"/>
                  <a:pt x="0" y="1829939"/>
                </a:cubicBezTo>
                <a:cubicBezTo>
                  <a:pt x="-2149" y="1670543"/>
                  <a:pt x="23070" y="1526618"/>
                  <a:pt x="0" y="1235803"/>
                </a:cubicBezTo>
                <a:cubicBezTo>
                  <a:pt x="-23070" y="944988"/>
                  <a:pt x="65104" y="887866"/>
                  <a:pt x="0" y="665432"/>
                </a:cubicBezTo>
                <a:cubicBezTo>
                  <a:pt x="-65104" y="442998"/>
                  <a:pt x="55270" y="212058"/>
                  <a:pt x="0" y="0"/>
                </a:cubicBezTo>
                <a:close/>
              </a:path>
            </a:pathLst>
          </a:custGeom>
          <a:solidFill>
            <a:schemeClr val="accent2">
              <a:lumMod val="20000"/>
              <a:lumOff val="80000"/>
            </a:schemeClr>
          </a:solidFill>
          <a:ln w="13335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accent2"/>
                </a:solidFill>
                <a:latin typeface="Aesthet Nova" pitchFamily="2" charset="77"/>
                <a:ea typeface="Aktiv Grotesk" panose="020B0504020202020204" pitchFamily="34" charset="0"/>
                <a:cs typeface="Aktiv Grotesk" panose="020B0504020202020204" pitchFamily="34" charset="0"/>
              </a:rPr>
              <a:t>Many felt Wrexham did not always have the right support and infrastructure. </a:t>
            </a:r>
          </a:p>
          <a:p>
            <a:pPr>
              <a:spcAft>
                <a:spcPts val="12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This would  help them achieve their goals or even reassess them.</a:t>
            </a:r>
          </a:p>
        </p:txBody>
      </p:sp>
      <p:sp>
        <p:nvSpPr>
          <p:cNvPr id="19" name="TextBox 18">
            <a:extLst>
              <a:ext uri="{FF2B5EF4-FFF2-40B4-BE49-F238E27FC236}">
                <a16:creationId xmlns:a16="http://schemas.microsoft.com/office/drawing/2014/main" id="{E0629125-FE0B-C8A6-F6BB-60DA8E12555E}"/>
              </a:ext>
            </a:extLst>
          </p:cNvPr>
          <p:cNvSpPr txBox="1"/>
          <p:nvPr/>
        </p:nvSpPr>
        <p:spPr>
          <a:xfrm>
            <a:off x="4403209" y="4296195"/>
            <a:ext cx="5173277" cy="1884101"/>
          </a:xfrm>
          <a:custGeom>
            <a:avLst/>
            <a:gdLst>
              <a:gd name="csX0" fmla="*/ 0 w 5173277"/>
              <a:gd name="csY0" fmla="*/ 0 h 1884101"/>
              <a:gd name="csX1" fmla="*/ 626541 w 5173277"/>
              <a:gd name="csY1" fmla="*/ 0 h 1884101"/>
              <a:gd name="csX2" fmla="*/ 1046152 w 5173277"/>
              <a:gd name="csY2" fmla="*/ 0 h 1884101"/>
              <a:gd name="csX3" fmla="*/ 1569227 w 5173277"/>
              <a:gd name="csY3" fmla="*/ 0 h 1884101"/>
              <a:gd name="csX4" fmla="*/ 2247501 w 5173277"/>
              <a:gd name="csY4" fmla="*/ 0 h 1884101"/>
              <a:gd name="csX5" fmla="*/ 2822310 w 5173277"/>
              <a:gd name="csY5" fmla="*/ 0 h 1884101"/>
              <a:gd name="csX6" fmla="*/ 3448851 w 5173277"/>
              <a:gd name="csY6" fmla="*/ 0 h 1884101"/>
              <a:gd name="csX7" fmla="*/ 3971927 w 5173277"/>
              <a:gd name="csY7" fmla="*/ 0 h 1884101"/>
              <a:gd name="csX8" fmla="*/ 4546736 w 5173277"/>
              <a:gd name="csY8" fmla="*/ 0 h 1884101"/>
              <a:gd name="csX9" fmla="*/ 5173277 w 5173277"/>
              <a:gd name="csY9" fmla="*/ 0 h 1884101"/>
              <a:gd name="csX10" fmla="*/ 5173277 w 5173277"/>
              <a:gd name="csY10" fmla="*/ 433343 h 1884101"/>
              <a:gd name="csX11" fmla="*/ 5173277 w 5173277"/>
              <a:gd name="csY11" fmla="*/ 847845 h 1884101"/>
              <a:gd name="csX12" fmla="*/ 5173277 w 5173277"/>
              <a:gd name="csY12" fmla="*/ 1281189 h 1884101"/>
              <a:gd name="csX13" fmla="*/ 5173277 w 5173277"/>
              <a:gd name="csY13" fmla="*/ 1884101 h 1884101"/>
              <a:gd name="csX14" fmla="*/ 4598468 w 5173277"/>
              <a:gd name="csY14" fmla="*/ 1884101 h 1884101"/>
              <a:gd name="csX15" fmla="*/ 4023660 w 5173277"/>
              <a:gd name="csY15" fmla="*/ 1884101 h 1884101"/>
              <a:gd name="csX16" fmla="*/ 3552317 w 5173277"/>
              <a:gd name="csY16" fmla="*/ 1884101 h 1884101"/>
              <a:gd name="csX17" fmla="*/ 2977508 w 5173277"/>
              <a:gd name="csY17" fmla="*/ 1884101 h 1884101"/>
              <a:gd name="csX18" fmla="*/ 2402700 w 5173277"/>
              <a:gd name="csY18" fmla="*/ 1884101 h 1884101"/>
              <a:gd name="csX19" fmla="*/ 1827891 w 5173277"/>
              <a:gd name="csY19" fmla="*/ 1884101 h 1884101"/>
              <a:gd name="csX20" fmla="*/ 1253083 w 5173277"/>
              <a:gd name="csY20" fmla="*/ 1884101 h 1884101"/>
              <a:gd name="csX21" fmla="*/ 730007 w 5173277"/>
              <a:gd name="csY21" fmla="*/ 1884101 h 1884101"/>
              <a:gd name="csX22" fmla="*/ 0 w 5173277"/>
              <a:gd name="csY22" fmla="*/ 1884101 h 1884101"/>
              <a:gd name="csX23" fmla="*/ 0 w 5173277"/>
              <a:gd name="csY23" fmla="*/ 1413076 h 1884101"/>
              <a:gd name="csX24" fmla="*/ 0 w 5173277"/>
              <a:gd name="csY24" fmla="*/ 923209 h 1884101"/>
              <a:gd name="csX25" fmla="*/ 0 w 5173277"/>
              <a:gd name="csY25" fmla="*/ 433343 h 1884101"/>
              <a:gd name="csX26" fmla="*/ 0 w 5173277"/>
              <a:gd name="csY26" fmla="*/ 0 h 1884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173277" h="1884101" fill="none" extrusionOk="0">
                <a:moveTo>
                  <a:pt x="0" y="0"/>
                </a:moveTo>
                <a:cubicBezTo>
                  <a:pt x="169852" y="-23199"/>
                  <a:pt x="444720" y="40046"/>
                  <a:pt x="626541" y="0"/>
                </a:cubicBezTo>
                <a:cubicBezTo>
                  <a:pt x="808362" y="-40046"/>
                  <a:pt x="844628" y="44724"/>
                  <a:pt x="1046152" y="0"/>
                </a:cubicBezTo>
                <a:cubicBezTo>
                  <a:pt x="1247676" y="-44724"/>
                  <a:pt x="1436235" y="48307"/>
                  <a:pt x="1569227" y="0"/>
                </a:cubicBezTo>
                <a:cubicBezTo>
                  <a:pt x="1702219" y="-48307"/>
                  <a:pt x="2033732" y="25572"/>
                  <a:pt x="2247501" y="0"/>
                </a:cubicBezTo>
                <a:cubicBezTo>
                  <a:pt x="2461270" y="-25572"/>
                  <a:pt x="2674223" y="578"/>
                  <a:pt x="2822310" y="0"/>
                </a:cubicBezTo>
                <a:cubicBezTo>
                  <a:pt x="2970397" y="-578"/>
                  <a:pt x="3297418" y="47237"/>
                  <a:pt x="3448851" y="0"/>
                </a:cubicBezTo>
                <a:cubicBezTo>
                  <a:pt x="3600284" y="-47237"/>
                  <a:pt x="3834876" y="10408"/>
                  <a:pt x="3971927" y="0"/>
                </a:cubicBezTo>
                <a:cubicBezTo>
                  <a:pt x="4108978" y="-10408"/>
                  <a:pt x="4262557" y="4345"/>
                  <a:pt x="4546736" y="0"/>
                </a:cubicBezTo>
                <a:cubicBezTo>
                  <a:pt x="4830915" y="-4345"/>
                  <a:pt x="5003531" y="26348"/>
                  <a:pt x="5173277" y="0"/>
                </a:cubicBezTo>
                <a:cubicBezTo>
                  <a:pt x="5189615" y="205339"/>
                  <a:pt x="5125312" y="328561"/>
                  <a:pt x="5173277" y="433343"/>
                </a:cubicBezTo>
                <a:cubicBezTo>
                  <a:pt x="5221242" y="538125"/>
                  <a:pt x="5170439" y="712705"/>
                  <a:pt x="5173277" y="847845"/>
                </a:cubicBezTo>
                <a:cubicBezTo>
                  <a:pt x="5176115" y="982985"/>
                  <a:pt x="5134823" y="1152508"/>
                  <a:pt x="5173277" y="1281189"/>
                </a:cubicBezTo>
                <a:cubicBezTo>
                  <a:pt x="5211731" y="1409870"/>
                  <a:pt x="5109304" y="1583577"/>
                  <a:pt x="5173277" y="1884101"/>
                </a:cubicBezTo>
                <a:cubicBezTo>
                  <a:pt x="4979291" y="1949857"/>
                  <a:pt x="4729654" y="1876612"/>
                  <a:pt x="4598468" y="1884101"/>
                </a:cubicBezTo>
                <a:cubicBezTo>
                  <a:pt x="4467282" y="1891590"/>
                  <a:pt x="4156564" y="1883832"/>
                  <a:pt x="4023660" y="1884101"/>
                </a:cubicBezTo>
                <a:cubicBezTo>
                  <a:pt x="3890756" y="1884370"/>
                  <a:pt x="3657825" y="1861668"/>
                  <a:pt x="3552317" y="1884101"/>
                </a:cubicBezTo>
                <a:cubicBezTo>
                  <a:pt x="3446809" y="1906534"/>
                  <a:pt x="3109575" y="1839263"/>
                  <a:pt x="2977508" y="1884101"/>
                </a:cubicBezTo>
                <a:cubicBezTo>
                  <a:pt x="2845441" y="1928939"/>
                  <a:pt x="2536924" y="1836829"/>
                  <a:pt x="2402700" y="1884101"/>
                </a:cubicBezTo>
                <a:cubicBezTo>
                  <a:pt x="2268476" y="1931373"/>
                  <a:pt x="2001165" y="1818220"/>
                  <a:pt x="1827891" y="1884101"/>
                </a:cubicBezTo>
                <a:cubicBezTo>
                  <a:pt x="1654617" y="1949982"/>
                  <a:pt x="1400043" y="1836987"/>
                  <a:pt x="1253083" y="1884101"/>
                </a:cubicBezTo>
                <a:cubicBezTo>
                  <a:pt x="1106123" y="1931215"/>
                  <a:pt x="846705" y="1865865"/>
                  <a:pt x="730007" y="1884101"/>
                </a:cubicBezTo>
                <a:cubicBezTo>
                  <a:pt x="613309" y="1902337"/>
                  <a:pt x="222633" y="1802661"/>
                  <a:pt x="0" y="1884101"/>
                </a:cubicBezTo>
                <a:cubicBezTo>
                  <a:pt x="-34493" y="1676829"/>
                  <a:pt x="42716" y="1520332"/>
                  <a:pt x="0" y="1413076"/>
                </a:cubicBezTo>
                <a:cubicBezTo>
                  <a:pt x="-42716" y="1305821"/>
                  <a:pt x="47741" y="1126652"/>
                  <a:pt x="0" y="923209"/>
                </a:cubicBezTo>
                <a:cubicBezTo>
                  <a:pt x="-47741" y="719766"/>
                  <a:pt x="1853" y="556544"/>
                  <a:pt x="0" y="433343"/>
                </a:cubicBezTo>
                <a:cubicBezTo>
                  <a:pt x="-1853" y="310142"/>
                  <a:pt x="802" y="118361"/>
                  <a:pt x="0" y="0"/>
                </a:cubicBezTo>
                <a:close/>
              </a:path>
              <a:path w="5173277" h="1884101" stroke="0" extrusionOk="0">
                <a:moveTo>
                  <a:pt x="0" y="0"/>
                </a:moveTo>
                <a:cubicBezTo>
                  <a:pt x="152126" y="-34049"/>
                  <a:pt x="409324" y="1906"/>
                  <a:pt x="523076" y="0"/>
                </a:cubicBezTo>
                <a:cubicBezTo>
                  <a:pt x="636828" y="-1906"/>
                  <a:pt x="743956" y="30817"/>
                  <a:pt x="942686" y="0"/>
                </a:cubicBezTo>
                <a:cubicBezTo>
                  <a:pt x="1141416" y="-30817"/>
                  <a:pt x="1396593" y="63396"/>
                  <a:pt x="1620960" y="0"/>
                </a:cubicBezTo>
                <a:cubicBezTo>
                  <a:pt x="1845327" y="-63396"/>
                  <a:pt x="2026577" y="19063"/>
                  <a:pt x="2144036" y="0"/>
                </a:cubicBezTo>
                <a:cubicBezTo>
                  <a:pt x="2261495" y="-19063"/>
                  <a:pt x="2523004" y="41977"/>
                  <a:pt x="2667112" y="0"/>
                </a:cubicBezTo>
                <a:cubicBezTo>
                  <a:pt x="2811220" y="-41977"/>
                  <a:pt x="3174673" y="16083"/>
                  <a:pt x="3345386" y="0"/>
                </a:cubicBezTo>
                <a:cubicBezTo>
                  <a:pt x="3516099" y="-16083"/>
                  <a:pt x="3584986" y="41632"/>
                  <a:pt x="3816729" y="0"/>
                </a:cubicBezTo>
                <a:cubicBezTo>
                  <a:pt x="4048472" y="-41632"/>
                  <a:pt x="4213942" y="292"/>
                  <a:pt x="4495003" y="0"/>
                </a:cubicBezTo>
                <a:cubicBezTo>
                  <a:pt x="4776064" y="-292"/>
                  <a:pt x="4860797" y="29232"/>
                  <a:pt x="5173277" y="0"/>
                </a:cubicBezTo>
                <a:cubicBezTo>
                  <a:pt x="5205253" y="232332"/>
                  <a:pt x="5154071" y="331070"/>
                  <a:pt x="5173277" y="471025"/>
                </a:cubicBezTo>
                <a:cubicBezTo>
                  <a:pt x="5192483" y="610980"/>
                  <a:pt x="5147630" y="818104"/>
                  <a:pt x="5173277" y="942051"/>
                </a:cubicBezTo>
                <a:cubicBezTo>
                  <a:pt x="5198924" y="1065998"/>
                  <a:pt x="5139584" y="1236053"/>
                  <a:pt x="5173277" y="1431917"/>
                </a:cubicBezTo>
                <a:cubicBezTo>
                  <a:pt x="5206970" y="1627781"/>
                  <a:pt x="5155216" y="1790438"/>
                  <a:pt x="5173277" y="1884101"/>
                </a:cubicBezTo>
                <a:cubicBezTo>
                  <a:pt x="4925292" y="1915702"/>
                  <a:pt x="4746648" y="1852337"/>
                  <a:pt x="4598468" y="1884101"/>
                </a:cubicBezTo>
                <a:cubicBezTo>
                  <a:pt x="4450288" y="1915865"/>
                  <a:pt x="4360308" y="1834809"/>
                  <a:pt x="4127125" y="1884101"/>
                </a:cubicBezTo>
                <a:cubicBezTo>
                  <a:pt x="3893942" y="1933393"/>
                  <a:pt x="3786010" y="1820275"/>
                  <a:pt x="3552317" y="1884101"/>
                </a:cubicBezTo>
                <a:cubicBezTo>
                  <a:pt x="3318624" y="1947927"/>
                  <a:pt x="3206962" y="1815278"/>
                  <a:pt x="2874043" y="1884101"/>
                </a:cubicBezTo>
                <a:cubicBezTo>
                  <a:pt x="2541124" y="1952924"/>
                  <a:pt x="2533931" y="1868776"/>
                  <a:pt x="2299234" y="1884101"/>
                </a:cubicBezTo>
                <a:cubicBezTo>
                  <a:pt x="2064537" y="1899426"/>
                  <a:pt x="2015609" y="1878131"/>
                  <a:pt x="1879624" y="1884101"/>
                </a:cubicBezTo>
                <a:cubicBezTo>
                  <a:pt x="1743639" y="1890071"/>
                  <a:pt x="1596184" y="1829647"/>
                  <a:pt x="1408281" y="1884101"/>
                </a:cubicBezTo>
                <a:cubicBezTo>
                  <a:pt x="1220378" y="1938555"/>
                  <a:pt x="1054437" y="1882761"/>
                  <a:pt x="730007" y="1884101"/>
                </a:cubicBezTo>
                <a:cubicBezTo>
                  <a:pt x="405577" y="1885441"/>
                  <a:pt x="214464" y="1833009"/>
                  <a:pt x="0" y="1884101"/>
                </a:cubicBezTo>
                <a:cubicBezTo>
                  <a:pt x="-20975" y="1706177"/>
                  <a:pt x="41434" y="1619404"/>
                  <a:pt x="0" y="1450758"/>
                </a:cubicBezTo>
                <a:cubicBezTo>
                  <a:pt x="-41434" y="1282112"/>
                  <a:pt x="45255" y="1174068"/>
                  <a:pt x="0" y="998574"/>
                </a:cubicBezTo>
                <a:cubicBezTo>
                  <a:pt x="-45255" y="823080"/>
                  <a:pt x="15925" y="750854"/>
                  <a:pt x="0" y="584071"/>
                </a:cubicBezTo>
                <a:cubicBezTo>
                  <a:pt x="-15925" y="417288"/>
                  <a:pt x="58982" y="239581"/>
                  <a:pt x="0" y="0"/>
                </a:cubicBezTo>
                <a:close/>
              </a:path>
            </a:pathLst>
          </a:custGeom>
          <a:solidFill>
            <a:schemeClr val="accent4">
              <a:lumMod val="20000"/>
              <a:lumOff val="80000"/>
            </a:schemeClr>
          </a:solidFill>
          <a:ln w="133350">
            <a:solidFill>
              <a:schemeClr val="accent4"/>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270000" tIns="270000" rIns="270000" bIns="270000">
            <a:spAutoFit/>
          </a:bodyPr>
          <a:lstStyle/>
          <a:p>
            <a:pPr>
              <a:spcAft>
                <a:spcPts val="1200"/>
              </a:spcAft>
            </a:pPr>
            <a:r>
              <a:rPr lang="en-GB" sz="1600" b="1">
                <a:solidFill>
                  <a:schemeClr val="accent4"/>
                </a:solidFill>
                <a:latin typeface="Aesthet Nova" pitchFamily="2" charset="77"/>
                <a:ea typeface="Aktiv Grotesk" panose="020B0504020202020204" pitchFamily="34" charset="0"/>
                <a:cs typeface="Aktiv Grotesk" panose="020B0504020202020204" pitchFamily="34" charset="0"/>
              </a:rPr>
              <a:t>There was still a lot of positivity, many young people were inspiring and inspired.</a:t>
            </a:r>
          </a:p>
          <a:p>
            <a:pPr>
              <a:spcAft>
                <a:spcPts val="400"/>
              </a:spcAft>
            </a:pPr>
            <a:r>
              <a:rPr lang="en-GB" sz="1500" b="1">
                <a:latin typeface="Aktiv Grotesk" panose="020B0504020202020204" pitchFamily="34" charset="0"/>
                <a:ea typeface="Aktiv Grotesk" panose="020B0504020202020204" pitchFamily="34" charset="0"/>
                <a:cs typeface="Aktiv Grotesk" panose="020B0504020202020204" pitchFamily="34" charset="0"/>
              </a:rPr>
              <a:t>They just felt they lacked the support they needed after the significant impacts that recent events had on their lives. </a:t>
            </a:r>
          </a:p>
        </p:txBody>
      </p:sp>
      <p:pic>
        <p:nvPicPr>
          <p:cNvPr id="21" name="Picture 20">
            <a:extLst>
              <a:ext uri="{FF2B5EF4-FFF2-40B4-BE49-F238E27FC236}">
                <a16:creationId xmlns:a16="http://schemas.microsoft.com/office/drawing/2014/main" id="{5615CD61-A770-CDF0-B290-2326BC6B26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67"/>
          <a:stretch/>
        </p:blipFill>
        <p:spPr>
          <a:xfrm>
            <a:off x="9048697" y="1511387"/>
            <a:ext cx="2835410" cy="6242304"/>
          </a:xfrm>
          <a:prstGeom prst="rect">
            <a:avLst/>
          </a:prstGeom>
        </p:spPr>
      </p:pic>
    </p:spTree>
    <p:extLst>
      <p:ext uri="{BB962C8B-B14F-4D97-AF65-F5344CB8AC3E}">
        <p14:creationId xmlns:p14="http://schemas.microsoft.com/office/powerpoint/2010/main" val="3910625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63C509-DEEA-A80A-4091-436FF5AAE102}"/>
              </a:ext>
            </a:extLst>
          </p:cNvPr>
          <p:cNvSpPr>
            <a:spLocks noGrp="1"/>
          </p:cNvSpPr>
          <p:nvPr>
            <p:ph type="ctrTitle"/>
          </p:nvPr>
        </p:nvSpPr>
        <p:spPr/>
        <p:txBody>
          <a:bodyPr/>
          <a:lstStyle/>
          <a:p>
            <a:r>
              <a:rPr lang="en-GB"/>
              <a:t>Who are the young people of Wrexham? </a:t>
            </a:r>
          </a:p>
        </p:txBody>
      </p:sp>
      <p:sp>
        <p:nvSpPr>
          <p:cNvPr id="7" name="Text Placeholder 6">
            <a:extLst>
              <a:ext uri="{FF2B5EF4-FFF2-40B4-BE49-F238E27FC236}">
                <a16:creationId xmlns:a16="http://schemas.microsoft.com/office/drawing/2014/main" id="{D2F5606A-C1EB-5D60-76CD-9EC2A820E44A}"/>
              </a:ext>
            </a:extLst>
          </p:cNvPr>
          <p:cNvSpPr>
            <a:spLocks noGrp="1"/>
          </p:cNvSpPr>
          <p:nvPr>
            <p:ph type="body" sz="quarter" idx="10"/>
          </p:nvPr>
        </p:nvSpPr>
        <p:spPr>
          <a:xfrm>
            <a:off x="1051443" y="2428266"/>
            <a:ext cx="10063162" cy="1166813"/>
          </a:xfrm>
        </p:spPr>
        <p:txBody>
          <a:bodyPr/>
          <a:lstStyle/>
          <a:p>
            <a:r>
              <a:rPr lang="en-GB"/>
              <a:t>Audience personas </a:t>
            </a:r>
          </a:p>
        </p:txBody>
      </p:sp>
      <p:pic>
        <p:nvPicPr>
          <p:cNvPr id="2" name="Picture 1">
            <a:extLst>
              <a:ext uri="{FF2B5EF4-FFF2-40B4-BE49-F238E27FC236}">
                <a16:creationId xmlns:a16="http://schemas.microsoft.com/office/drawing/2014/main" id="{ECDEF99C-6973-0F1A-945B-243482ED5E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06413" y="2084915"/>
            <a:ext cx="5727513" cy="5727513"/>
          </a:xfrm>
          <a:prstGeom prst="ellipse">
            <a:avLst/>
          </a:prstGeom>
          <a:gradFill flip="none" rotWithShape="1">
            <a:gsLst>
              <a:gs pos="63990">
                <a:srgbClr val="FCDC8D"/>
              </a:gs>
              <a:gs pos="0">
                <a:schemeClr val="accent6">
                  <a:lumMod val="0"/>
                  <a:lumOff val="100000"/>
                </a:schemeClr>
              </a:gs>
              <a:gs pos="35000">
                <a:schemeClr val="accent6">
                  <a:lumMod val="0"/>
                  <a:lumOff val="100000"/>
                </a:schemeClr>
              </a:gs>
              <a:gs pos="100000">
                <a:schemeClr val="accent6">
                  <a:lumMod val="100000"/>
                </a:schemeClr>
              </a:gs>
            </a:gsLst>
            <a:lin ang="5400000" scaled="0"/>
            <a:tileRect/>
          </a:gradFill>
          <a:ln w="196850" cmpd="sng">
            <a:solidFill>
              <a:schemeClr val="accent3"/>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2650268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6E10868-D575-1B80-378B-F1C31DBC61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56016" y="146441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58">
            <a:extLst>
              <a:ext uri="{FF2B5EF4-FFF2-40B4-BE49-F238E27FC236}">
                <a16:creationId xmlns:a16="http://schemas.microsoft.com/office/drawing/2014/main" id="{E09C3251-1396-CBB3-C10B-2E2315F6DF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17620" y="1464415"/>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 name="Picture 59">
            <a:extLst>
              <a:ext uri="{FF2B5EF4-FFF2-40B4-BE49-F238E27FC236}">
                <a16:creationId xmlns:a16="http://schemas.microsoft.com/office/drawing/2014/main" id="{2871C353-A347-C558-2BC2-D29E8DCB03C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74336" y="1464417"/>
            <a:ext cx="1228262" cy="122826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 name="Picture 60">
            <a:extLst>
              <a:ext uri="{FF2B5EF4-FFF2-40B4-BE49-F238E27FC236}">
                <a16:creationId xmlns:a16="http://schemas.microsoft.com/office/drawing/2014/main" id="{2B8C5CAD-645C-4FB8-13EB-F03A5A851A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33499" y="146441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2" name="Picture 61">
            <a:extLst>
              <a:ext uri="{FF2B5EF4-FFF2-40B4-BE49-F238E27FC236}">
                <a16:creationId xmlns:a16="http://schemas.microsoft.com/office/drawing/2014/main" id="{1F789D61-D25D-E0EC-588A-DE2FEBE440A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90215" y="1464415"/>
            <a:ext cx="1228261" cy="122826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63">
            <a:extLst>
              <a:ext uri="{FF2B5EF4-FFF2-40B4-BE49-F238E27FC236}">
                <a16:creationId xmlns:a16="http://schemas.microsoft.com/office/drawing/2014/main" id="{371CDF75-E00B-51CC-4767-951ED36D98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913429" y="1464415"/>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64">
            <a:extLst>
              <a:ext uri="{FF2B5EF4-FFF2-40B4-BE49-F238E27FC236}">
                <a16:creationId xmlns:a16="http://schemas.microsoft.com/office/drawing/2014/main" id="{C8642536-C419-F83D-F7AC-8FADF46001B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96855" y="146441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6" name="Picture 65">
            <a:extLst>
              <a:ext uri="{FF2B5EF4-FFF2-40B4-BE49-F238E27FC236}">
                <a16:creationId xmlns:a16="http://schemas.microsoft.com/office/drawing/2014/main" id="{48E11F88-F209-6AFC-5414-9358193CC84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7693" y="1464414"/>
            <a:ext cx="1248061" cy="124806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2" name="Picture 71">
            <a:extLst>
              <a:ext uri="{FF2B5EF4-FFF2-40B4-BE49-F238E27FC236}">
                <a16:creationId xmlns:a16="http://schemas.microsoft.com/office/drawing/2014/main" id="{9A22F3AB-5C51-4CE6-EC37-DC6302E0258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551821" y="146441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6">
            <a:extLst>
              <a:ext uri="{FF2B5EF4-FFF2-40B4-BE49-F238E27FC236}">
                <a16:creationId xmlns:a16="http://schemas.microsoft.com/office/drawing/2014/main" id="{69D066BA-CC81-1C2F-3902-372389AB155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57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8" name="Picture 67">
            <a:extLst>
              <a:ext uri="{FF2B5EF4-FFF2-40B4-BE49-F238E27FC236}">
                <a16:creationId xmlns:a16="http://schemas.microsoft.com/office/drawing/2014/main" id="{FA5C3108-AF00-CE6A-53D8-80B53CA4784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0051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 name="Picture 68">
            <a:extLst>
              <a:ext uri="{FF2B5EF4-FFF2-40B4-BE49-F238E27FC236}">
                <a16:creationId xmlns:a16="http://schemas.microsoft.com/office/drawing/2014/main" id="{48A67592-ADEE-CE74-82CF-573F70913F2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129980" y="2836856"/>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0" name="Picture 69">
            <a:extLst>
              <a:ext uri="{FF2B5EF4-FFF2-40B4-BE49-F238E27FC236}">
                <a16:creationId xmlns:a16="http://schemas.microsoft.com/office/drawing/2014/main" id="{3708E28E-1ED8-4561-11A3-2DACA5E633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75845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 name="Picture 70">
            <a:extLst>
              <a:ext uri="{FF2B5EF4-FFF2-40B4-BE49-F238E27FC236}">
                <a16:creationId xmlns:a16="http://schemas.microsoft.com/office/drawing/2014/main" id="{9DAF0717-2EA6-F25B-ABD1-9CC61553C2CA}"/>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47433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5" name="Picture 74">
            <a:extLst>
              <a:ext uri="{FF2B5EF4-FFF2-40B4-BE49-F238E27FC236}">
                <a16:creationId xmlns:a16="http://schemas.microsoft.com/office/drawing/2014/main" id="{4C77A29C-1D4D-2B82-8BBB-7178BDC76F88}"/>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83227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9" name="Picture 78">
            <a:extLst>
              <a:ext uri="{FF2B5EF4-FFF2-40B4-BE49-F238E27FC236}">
                <a16:creationId xmlns:a16="http://schemas.microsoft.com/office/drawing/2014/main" id="{17599A91-9F10-B5C3-C2E7-2CE9D6960EE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19021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 name="Picture 80">
            <a:extLst>
              <a:ext uri="{FF2B5EF4-FFF2-40B4-BE49-F238E27FC236}">
                <a16:creationId xmlns:a16="http://schemas.microsoft.com/office/drawing/2014/main" id="{2A92EAE8-1F8E-AF01-319C-9D938360C99A}"/>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9548157"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 name="Picture 81">
            <a:extLst>
              <a:ext uri="{FF2B5EF4-FFF2-40B4-BE49-F238E27FC236}">
                <a16:creationId xmlns:a16="http://schemas.microsoft.com/office/drawing/2014/main" id="{6A715E70-D783-AABF-9B54-23EFE3F0C146}"/>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0906099" y="283685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2">
            <a:extLst>
              <a:ext uri="{FF2B5EF4-FFF2-40B4-BE49-F238E27FC236}">
                <a16:creationId xmlns:a16="http://schemas.microsoft.com/office/drawing/2014/main" id="{292B15A8-718C-9CA6-5E37-EABB111702A5}"/>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411703"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 name="Picture 72">
            <a:extLst>
              <a:ext uri="{FF2B5EF4-FFF2-40B4-BE49-F238E27FC236}">
                <a16:creationId xmlns:a16="http://schemas.microsoft.com/office/drawing/2014/main" id="{5CBF2E3E-8DAE-C2B3-2D9B-0B19663C3213}"/>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57492" y="4189502"/>
            <a:ext cx="1220806" cy="122080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4" name="Picture 73">
            <a:extLst>
              <a:ext uri="{FF2B5EF4-FFF2-40B4-BE49-F238E27FC236}">
                <a16:creationId xmlns:a16="http://schemas.microsoft.com/office/drawing/2014/main" id="{771BE692-069D-F499-60C0-CDE938CAB98F}"/>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2765914"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7" name="Picture 76">
            <a:extLst>
              <a:ext uri="{FF2B5EF4-FFF2-40B4-BE49-F238E27FC236}">
                <a16:creationId xmlns:a16="http://schemas.microsoft.com/office/drawing/2014/main" id="{990D398E-87EB-F20C-2CC4-12D8C29E53B4}"/>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4120125"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8" name="Picture 77">
            <a:extLst>
              <a:ext uri="{FF2B5EF4-FFF2-40B4-BE49-F238E27FC236}">
                <a16:creationId xmlns:a16="http://schemas.microsoft.com/office/drawing/2014/main" id="{79D11F3A-7A39-9642-43C3-04D50D0BC8DC}"/>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6829118" y="5581733"/>
            <a:ext cx="1227673" cy="12276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0" name="Picture 79">
            <a:extLst>
              <a:ext uri="{FF2B5EF4-FFF2-40B4-BE49-F238E27FC236}">
                <a16:creationId xmlns:a16="http://schemas.microsoft.com/office/drawing/2014/main" id="{1795FDA4-4138-8229-7884-9EC50271FE4C}"/>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5474336"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3" name="Picture 82">
            <a:extLst>
              <a:ext uri="{FF2B5EF4-FFF2-40B4-BE49-F238E27FC236}">
                <a16:creationId xmlns:a16="http://schemas.microsoft.com/office/drawing/2014/main" id="{9BCFE826-FB22-C5B0-DE9F-FCEDCD307C90}"/>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8182758"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4" name="Picture 83">
            <a:extLst>
              <a:ext uri="{FF2B5EF4-FFF2-40B4-BE49-F238E27FC236}">
                <a16:creationId xmlns:a16="http://schemas.microsoft.com/office/drawing/2014/main" id="{61935B03-1229-9B17-AFD1-929330877F4D}"/>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10891184"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5" name="Picture 84">
            <a:extLst>
              <a:ext uri="{FF2B5EF4-FFF2-40B4-BE49-F238E27FC236}">
                <a16:creationId xmlns:a16="http://schemas.microsoft.com/office/drawing/2014/main" id="{ADC06F8D-D8B1-5C12-F765-30AEE9548E86}"/>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9536969" y="420929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6" name="Picture 85">
            <a:extLst>
              <a:ext uri="{FF2B5EF4-FFF2-40B4-BE49-F238E27FC236}">
                <a16:creationId xmlns:a16="http://schemas.microsoft.com/office/drawing/2014/main" id="{074466E1-7738-633A-0106-45C92AEE15CE}"/>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2753571" y="91720"/>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7" name="Picture 86">
            <a:extLst>
              <a:ext uri="{FF2B5EF4-FFF2-40B4-BE49-F238E27FC236}">
                <a16:creationId xmlns:a16="http://schemas.microsoft.com/office/drawing/2014/main" id="{46A368C1-FAC2-484E-1AA1-803324BB319E}"/>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4115177"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8" name="Picture 87">
            <a:extLst>
              <a:ext uri="{FF2B5EF4-FFF2-40B4-BE49-F238E27FC236}">
                <a16:creationId xmlns:a16="http://schemas.microsoft.com/office/drawing/2014/main" id="{F90B004F-F875-4B72-B013-66A9434D5843}"/>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5474338"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9" name="Picture 88">
            <a:extLst>
              <a:ext uri="{FF2B5EF4-FFF2-40B4-BE49-F238E27FC236}">
                <a16:creationId xmlns:a16="http://schemas.microsoft.com/office/drawing/2014/main" id="{390DC366-A11D-F60E-B528-FE0B867B6A14}"/>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6833499"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0" name="Picture 89">
            <a:extLst>
              <a:ext uri="{FF2B5EF4-FFF2-40B4-BE49-F238E27FC236}">
                <a16:creationId xmlns:a16="http://schemas.microsoft.com/office/drawing/2014/main" id="{B435213E-C1A1-0951-1195-8B9A757C7321}"/>
              </a:ext>
            </a:extLst>
          </p:cNvPr>
          <p:cNvPicPr>
            <a:picLocks noChangeAspect="1"/>
          </p:cNvPicPr>
          <p:nvPr/>
        </p:nvPicPr>
        <p:blipFill rotWithShape="1">
          <a:blip r:embed="rId34" cstate="email">
            <a:extLst>
              <a:ext uri="{28A0092B-C50C-407E-A947-70E740481C1C}">
                <a14:useLocalDpi xmlns:a14="http://schemas.microsoft.com/office/drawing/2010/main"/>
              </a:ext>
            </a:extLst>
          </a:blip>
          <a:srcRect/>
          <a:stretch/>
        </p:blipFill>
        <p:spPr>
          <a:xfrm>
            <a:off x="8190216" y="91721"/>
            <a:ext cx="1228518" cy="122851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1" name="Picture 90">
            <a:extLst>
              <a:ext uri="{FF2B5EF4-FFF2-40B4-BE49-F238E27FC236}">
                <a16:creationId xmlns:a16="http://schemas.microsoft.com/office/drawing/2014/main" id="{0EB49AC7-255A-7821-B736-DC85C5C3CBEE}"/>
              </a:ext>
            </a:extLst>
          </p:cNvPr>
          <p:cNvPicPr>
            <a:picLocks noChangeAspect="1"/>
          </p:cNvPicPr>
          <p:nvPr/>
        </p:nvPicPr>
        <p:blipFill rotWithShape="1">
          <a:blip r:embed="rId35" cstate="email">
            <a:extLst>
              <a:ext uri="{28A0092B-C50C-407E-A947-70E740481C1C}">
                <a14:useLocalDpi xmlns:a14="http://schemas.microsoft.com/office/drawing/2010/main"/>
              </a:ext>
            </a:extLst>
          </a:blip>
          <a:srcRect/>
          <a:stretch/>
        </p:blipFill>
        <p:spPr>
          <a:xfrm>
            <a:off x="10910982"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 name="Picture 91">
            <a:extLst>
              <a:ext uri="{FF2B5EF4-FFF2-40B4-BE49-F238E27FC236}">
                <a16:creationId xmlns:a16="http://schemas.microsoft.com/office/drawing/2014/main" id="{BF36A22F-A49F-E5ED-5564-6C0F651B81A6}"/>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1396855"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3" name="Picture 92">
            <a:extLst>
              <a:ext uri="{FF2B5EF4-FFF2-40B4-BE49-F238E27FC236}">
                <a16:creationId xmlns:a16="http://schemas.microsoft.com/office/drawing/2014/main" id="{492EFDF9-2E30-3D86-98BE-08317DC76E93}"/>
              </a:ext>
            </a:extLst>
          </p:cNvPr>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37694"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4" name="Picture 93">
            <a:extLst>
              <a:ext uri="{FF2B5EF4-FFF2-40B4-BE49-F238E27FC236}">
                <a16:creationId xmlns:a16="http://schemas.microsoft.com/office/drawing/2014/main" id="{F3C2286E-D39D-678B-72A6-996EAF257500}"/>
              </a:ext>
            </a:extLst>
          </p:cNvPr>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9551821" y="91977"/>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5" name="Picture 94">
            <a:extLst>
              <a:ext uri="{FF2B5EF4-FFF2-40B4-BE49-F238E27FC236}">
                <a16:creationId xmlns:a16="http://schemas.microsoft.com/office/drawing/2014/main" id="{158545E9-E415-3CCE-5F96-82D5BA993FC2}"/>
              </a:ext>
            </a:extLst>
          </p:cNvPr>
          <p:cNvPicPr>
            <a:picLocks noChangeAspect="1"/>
          </p:cNvPicPr>
          <p:nvPr/>
        </p:nvPicPr>
        <p:blipFill rotWithShape="1">
          <a:blip r:embed="rId39" cstate="email">
            <a:extLst>
              <a:ext uri="{28A0092B-C50C-407E-A947-70E740481C1C}">
                <a14:useLocalDpi xmlns:a14="http://schemas.microsoft.com/office/drawing/2010/main"/>
              </a:ext>
            </a:extLst>
          </a:blip>
          <a:srcRect/>
          <a:stretch/>
        </p:blipFill>
        <p:spPr>
          <a:xfrm>
            <a:off x="4120127" y="5581738"/>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6" name="Picture 95">
            <a:extLst>
              <a:ext uri="{FF2B5EF4-FFF2-40B4-BE49-F238E27FC236}">
                <a16:creationId xmlns:a16="http://schemas.microsoft.com/office/drawing/2014/main" id="{537A865F-0A1F-7757-EA6E-DEE7B8AA45D2}"/>
              </a:ext>
            </a:extLst>
          </p:cNvPr>
          <p:cNvPicPr>
            <a:picLocks noChangeAspect="1"/>
          </p:cNvPicPr>
          <p:nvPr/>
        </p:nvPicPr>
        <p:blipFill rotWithShape="1">
          <a:blip r:embed="rId40" cstate="email">
            <a:extLst>
              <a:ext uri="{28A0092B-C50C-407E-A947-70E740481C1C}">
                <a14:useLocalDpi xmlns:a14="http://schemas.microsoft.com/office/drawing/2010/main"/>
              </a:ext>
            </a:extLst>
          </a:blip>
          <a:srcRect/>
          <a:stretch/>
        </p:blipFill>
        <p:spPr>
          <a:xfrm>
            <a:off x="57492" y="5581738"/>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7" name="Picture 96">
            <a:extLst>
              <a:ext uri="{FF2B5EF4-FFF2-40B4-BE49-F238E27FC236}">
                <a16:creationId xmlns:a16="http://schemas.microsoft.com/office/drawing/2014/main" id="{5DE48856-1E26-0D7B-EBF7-399ABD0344EE}"/>
              </a:ext>
            </a:extLst>
          </p:cNvPr>
          <p:cNvPicPr>
            <a:picLocks noChangeAspect="1"/>
          </p:cNvPicPr>
          <p:nvPr/>
        </p:nvPicPr>
        <p:blipFill rotWithShape="1">
          <a:blip r:embed="rId41" cstate="email">
            <a:extLst>
              <a:ext uri="{28A0092B-C50C-407E-A947-70E740481C1C}">
                <a14:useLocalDpi xmlns:a14="http://schemas.microsoft.com/office/drawing/2010/main"/>
              </a:ext>
            </a:extLst>
          </a:blip>
          <a:srcRect/>
          <a:stretch/>
        </p:blipFill>
        <p:spPr>
          <a:xfrm>
            <a:off x="2765916" y="5581738"/>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8" name="Picture 97">
            <a:extLst>
              <a:ext uri="{FF2B5EF4-FFF2-40B4-BE49-F238E27FC236}">
                <a16:creationId xmlns:a16="http://schemas.microsoft.com/office/drawing/2014/main" id="{02D59921-5C50-E1E7-AACB-55B5AD02EEC3}"/>
              </a:ext>
            </a:extLst>
          </p:cNvPr>
          <p:cNvPicPr>
            <a:picLocks noChangeAspect="1"/>
          </p:cNvPicPr>
          <p:nvPr/>
        </p:nvPicPr>
        <p:blipFill rotWithShape="1">
          <a:blip r:embed="rId42" cstate="email">
            <a:extLst>
              <a:ext uri="{28A0092B-C50C-407E-A947-70E740481C1C}">
                <a14:useLocalDpi xmlns:a14="http://schemas.microsoft.com/office/drawing/2010/main"/>
              </a:ext>
            </a:extLst>
          </a:blip>
          <a:srcRect/>
          <a:stretch/>
        </p:blipFill>
        <p:spPr>
          <a:xfrm>
            <a:off x="1411704" y="5581738"/>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9" name="Picture 98">
            <a:extLst>
              <a:ext uri="{FF2B5EF4-FFF2-40B4-BE49-F238E27FC236}">
                <a16:creationId xmlns:a16="http://schemas.microsoft.com/office/drawing/2014/main" id="{EA54E21C-1EC2-E97A-7D51-F84027E36D4B}"/>
              </a:ext>
            </a:extLst>
          </p:cNvPr>
          <p:cNvPicPr>
            <a:picLocks noChangeAspect="1"/>
          </p:cNvPicPr>
          <p:nvPr/>
        </p:nvPicPr>
        <p:blipFill rotWithShape="1">
          <a:blip r:embed="rId43" cstate="email">
            <a:extLst>
              <a:ext uri="{28A0092B-C50C-407E-A947-70E740481C1C}">
                <a14:useLocalDpi xmlns:a14="http://schemas.microsoft.com/office/drawing/2010/main"/>
              </a:ext>
            </a:extLst>
          </a:blip>
          <a:srcRect/>
          <a:stretch/>
        </p:blipFill>
        <p:spPr>
          <a:xfrm>
            <a:off x="8182752" y="5581734"/>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0" name="Picture 99">
            <a:extLst>
              <a:ext uri="{FF2B5EF4-FFF2-40B4-BE49-F238E27FC236}">
                <a16:creationId xmlns:a16="http://schemas.microsoft.com/office/drawing/2014/main" id="{126B6410-CCCA-F002-6CD9-AEB437FD75B8}"/>
              </a:ext>
            </a:extLst>
          </p:cNvPr>
          <p:cNvPicPr>
            <a:picLocks noChangeAspect="1"/>
          </p:cNvPicPr>
          <p:nvPr/>
        </p:nvPicPr>
        <p:blipFill rotWithShape="1">
          <a:blip r:embed="rId44" cstate="email">
            <a:extLst>
              <a:ext uri="{28A0092B-C50C-407E-A947-70E740481C1C}">
                <a14:useLocalDpi xmlns:a14="http://schemas.microsoft.com/office/drawing/2010/main"/>
              </a:ext>
            </a:extLst>
          </a:blip>
          <a:srcRect/>
          <a:stretch/>
        </p:blipFill>
        <p:spPr>
          <a:xfrm>
            <a:off x="5474335" y="5581736"/>
            <a:ext cx="1228261" cy="122826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1" name="Picture 100">
            <a:extLst>
              <a:ext uri="{FF2B5EF4-FFF2-40B4-BE49-F238E27FC236}">
                <a16:creationId xmlns:a16="http://schemas.microsoft.com/office/drawing/2014/main" id="{4927C7E3-C674-08E3-F5CC-791C46B7D0AE}"/>
              </a:ext>
            </a:extLst>
          </p:cNvPr>
          <p:cNvPicPr>
            <a:picLocks noChangeAspect="1"/>
          </p:cNvPicPr>
          <p:nvPr/>
        </p:nvPicPr>
        <p:blipFill rotWithShape="1">
          <a:blip r:embed="rId45" cstate="email">
            <a:extLst>
              <a:ext uri="{28A0092B-C50C-407E-A947-70E740481C1C}">
                <a14:useLocalDpi xmlns:a14="http://schemas.microsoft.com/office/drawing/2010/main"/>
              </a:ext>
            </a:extLst>
          </a:blip>
          <a:srcRect/>
          <a:stretch/>
        </p:blipFill>
        <p:spPr>
          <a:xfrm>
            <a:off x="6828547" y="4209297"/>
            <a:ext cx="1220806" cy="122080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 name="Picture 101">
            <a:extLst>
              <a:ext uri="{FF2B5EF4-FFF2-40B4-BE49-F238E27FC236}">
                <a16:creationId xmlns:a16="http://schemas.microsoft.com/office/drawing/2014/main" id="{525943F3-AB95-EDA8-640D-221B2EF7EDB9}"/>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a:stretch/>
        </p:blipFill>
        <p:spPr>
          <a:xfrm>
            <a:off x="10891184" y="5581738"/>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 name="Picture 102">
            <a:extLst>
              <a:ext uri="{FF2B5EF4-FFF2-40B4-BE49-F238E27FC236}">
                <a16:creationId xmlns:a16="http://schemas.microsoft.com/office/drawing/2014/main" id="{429B958D-04B8-02A5-7565-B806AB8CA132}"/>
              </a:ext>
            </a:extLst>
          </p:cNvPr>
          <p:cNvPicPr>
            <a:picLocks noChangeAspect="1"/>
          </p:cNvPicPr>
          <p:nvPr/>
        </p:nvPicPr>
        <p:blipFill rotWithShape="1">
          <a:blip r:embed="rId47" cstate="email">
            <a:extLst>
              <a:ext uri="{28A0092B-C50C-407E-A947-70E740481C1C}">
                <a14:useLocalDpi xmlns:a14="http://schemas.microsoft.com/office/drawing/2010/main"/>
              </a:ext>
            </a:extLst>
          </a:blip>
          <a:srcRect/>
          <a:stretch/>
        </p:blipFill>
        <p:spPr>
          <a:xfrm>
            <a:off x="9536975" y="5581738"/>
            <a:ext cx="1228263" cy="12282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5467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10" presetClass="entr" presetSubtype="0" fill="hold"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500"/>
                                        <p:tgtEl>
                                          <p:spTgt spid="92"/>
                                        </p:tgtEl>
                                      </p:cBhvr>
                                    </p:animEffect>
                                  </p:childTnLst>
                                </p:cTn>
                              </p:par>
                              <p:par>
                                <p:cTn id="29" presetID="10" presetClass="entr" presetSubtype="0"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10" presetClass="entr" presetSubtype="0"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par>
                                <p:cTn id="39" presetID="10"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500"/>
                                        <p:tgtEl>
                                          <p:spTgt spid="89"/>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nodeType="with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fade">
                                      <p:cBhvr>
                                        <p:cTn id="48" dur="500"/>
                                        <p:tgtEl>
                                          <p:spTgt spid="101"/>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childTnLst>
                          </p:cTn>
                        </p:par>
                        <p:par>
                          <p:cTn id="57" fill="hold">
                            <p:stCondLst>
                              <p:cond delay="4000"/>
                            </p:stCondLst>
                            <p:childTnLst>
                              <p:par>
                                <p:cTn id="58" presetID="10" presetClass="entr" presetSubtype="0" fill="hold"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fade">
                                      <p:cBhvr>
                                        <p:cTn id="66" dur="500"/>
                                        <p:tgtEl>
                                          <p:spTgt spid="94"/>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par>
                                <p:cTn id="71" presetID="10" presetClass="entr" presetSubtype="0"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fade">
                                      <p:cBhvr>
                                        <p:cTn id="73" dur="500"/>
                                        <p:tgtEl>
                                          <p:spTgt spid="91"/>
                                        </p:tgtEl>
                                      </p:cBhvr>
                                    </p:animEffect>
                                  </p:childTnLst>
                                </p:cTn>
                              </p:par>
                              <p:par>
                                <p:cTn id="74" presetID="10" presetClass="entr" presetSubtype="0" fill="hold" nodeType="with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fade">
                                      <p:cBhvr>
                                        <p:cTn id="76" dur="500"/>
                                        <p:tgtEl>
                                          <p:spTgt spid="98"/>
                                        </p:tgtEl>
                                      </p:cBhvr>
                                    </p:animEffect>
                                  </p:childTnLst>
                                </p:cTn>
                              </p:par>
                              <p:par>
                                <p:cTn id="77" presetID="10" presetClass="entr" presetSubtype="0" fill="hold"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par>
                                <p:cTn id="80" presetID="10" presetClass="entr" presetSubtype="0"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par>
                                <p:cTn id="83" presetID="10" presetClass="entr" presetSubtype="0"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500"/>
                                        <p:tgtEl>
                                          <p:spTgt spid="71"/>
                                        </p:tgtEl>
                                      </p:cBhvr>
                                    </p:animEffect>
                                  </p:childTnLst>
                                </p:cTn>
                              </p:par>
                            </p:childTnLst>
                          </p:cTn>
                        </p:par>
                        <p:par>
                          <p:cTn id="86" fill="hold">
                            <p:stCondLst>
                              <p:cond delay="5000"/>
                            </p:stCondLst>
                            <p:childTnLst>
                              <p:par>
                                <p:cTn id="87" presetID="10" presetClass="entr" presetSubtype="0" fill="hold" nodeType="afterEffect">
                                  <p:stCondLst>
                                    <p:cond delay="0"/>
                                  </p:stCondLst>
                                  <p:childTnLst>
                                    <p:set>
                                      <p:cBhvr>
                                        <p:cTn id="88" dur="1" fill="hold">
                                          <p:stCondLst>
                                            <p:cond delay="0"/>
                                          </p:stCondLst>
                                        </p:cTn>
                                        <p:tgtEl>
                                          <p:spTgt spid="88"/>
                                        </p:tgtEl>
                                        <p:attrNameLst>
                                          <p:attrName>style.visibility</p:attrName>
                                        </p:attrNameLst>
                                      </p:cBhvr>
                                      <p:to>
                                        <p:strVal val="visible"/>
                                      </p:to>
                                    </p:set>
                                    <p:animEffect transition="in" filter="fade">
                                      <p:cBhvr>
                                        <p:cTn id="89" dur="500"/>
                                        <p:tgtEl>
                                          <p:spTgt spid="88"/>
                                        </p:tgtEl>
                                      </p:cBhvr>
                                    </p:animEffect>
                                  </p:childTnLst>
                                </p:cTn>
                              </p:par>
                            </p:childTnLst>
                          </p:cTn>
                        </p:par>
                        <p:par>
                          <p:cTn id="90" fill="hold">
                            <p:stCondLst>
                              <p:cond delay="5500"/>
                            </p:stCondLst>
                            <p:childTnLst>
                              <p:par>
                                <p:cTn id="91" presetID="10" presetClass="entr" presetSubtype="0" fill="hold" nodeType="after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fade">
                                      <p:cBhvr>
                                        <p:cTn id="93" dur="500"/>
                                        <p:tgtEl>
                                          <p:spTgt spid="95"/>
                                        </p:tgtEl>
                                      </p:cBhvr>
                                    </p:animEffect>
                                  </p:childTnLst>
                                </p:cTn>
                              </p:par>
                            </p:childTnLst>
                          </p:cTn>
                        </p:par>
                        <p:par>
                          <p:cTn id="94" fill="hold">
                            <p:stCondLst>
                              <p:cond delay="6000"/>
                            </p:stCondLst>
                            <p:childTnLst>
                              <p:par>
                                <p:cTn id="95" presetID="10" presetClass="entr" presetSubtype="0" fill="hold" nodeType="after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fade">
                                      <p:cBhvr>
                                        <p:cTn id="97" dur="500"/>
                                        <p:tgtEl>
                                          <p:spTgt spid="77"/>
                                        </p:tgtEl>
                                      </p:cBhvr>
                                    </p:animEffect>
                                  </p:childTnLst>
                                </p:cTn>
                              </p:par>
                              <p:par>
                                <p:cTn id="98" presetID="10" presetClass="entr" presetSubtype="0" fill="hold" nodeType="withEffect">
                                  <p:stCondLst>
                                    <p:cond delay="0"/>
                                  </p:stCondLst>
                                  <p:childTnLst>
                                    <p:set>
                                      <p:cBhvr>
                                        <p:cTn id="99" dur="1" fill="hold">
                                          <p:stCondLst>
                                            <p:cond delay="0"/>
                                          </p:stCondLst>
                                        </p:cTn>
                                        <p:tgtEl>
                                          <p:spTgt spid="93"/>
                                        </p:tgtEl>
                                        <p:attrNameLst>
                                          <p:attrName>style.visibility</p:attrName>
                                        </p:attrNameLst>
                                      </p:cBhvr>
                                      <p:to>
                                        <p:strVal val="visible"/>
                                      </p:to>
                                    </p:set>
                                    <p:animEffect transition="in" filter="fade">
                                      <p:cBhvr>
                                        <p:cTn id="100" dur="500"/>
                                        <p:tgtEl>
                                          <p:spTgt spid="93"/>
                                        </p:tgtEl>
                                      </p:cBhvr>
                                    </p:animEffect>
                                  </p:childTnLst>
                                </p:cTn>
                              </p:par>
                              <p:par>
                                <p:cTn id="101" presetID="10" presetClass="entr" presetSubtype="0" fill="hold" nodeType="withEffect">
                                  <p:stCondLst>
                                    <p:cond delay="0"/>
                                  </p:stCondLst>
                                  <p:childTnLst>
                                    <p:set>
                                      <p:cBhvr>
                                        <p:cTn id="102" dur="1" fill="hold">
                                          <p:stCondLst>
                                            <p:cond delay="0"/>
                                          </p:stCondLst>
                                        </p:cTn>
                                        <p:tgtEl>
                                          <p:spTgt spid="99"/>
                                        </p:tgtEl>
                                        <p:attrNameLst>
                                          <p:attrName>style.visibility</p:attrName>
                                        </p:attrNameLst>
                                      </p:cBhvr>
                                      <p:to>
                                        <p:strVal val="visible"/>
                                      </p:to>
                                    </p:set>
                                    <p:animEffect transition="in" filter="fade">
                                      <p:cBhvr>
                                        <p:cTn id="103" dur="500"/>
                                        <p:tgtEl>
                                          <p:spTgt spid="99"/>
                                        </p:tgtEl>
                                      </p:cBhvr>
                                    </p:animEffect>
                                  </p:childTnLst>
                                </p:cTn>
                              </p:par>
                              <p:par>
                                <p:cTn id="104" presetID="10" presetClass="entr" presetSubtype="0" fill="hold" nodeType="with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par>
                                <p:cTn id="107" presetID="10" presetClass="entr" presetSubtype="0" fill="hold"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fade">
                                      <p:cBhvr>
                                        <p:cTn id="109" dur="500"/>
                                        <p:tgtEl>
                                          <p:spTgt spid="90"/>
                                        </p:tgtEl>
                                      </p:cBhvr>
                                    </p:animEffect>
                                  </p:childTnLst>
                                </p:cTn>
                              </p:par>
                            </p:childTnLst>
                          </p:cTn>
                        </p:par>
                        <p:par>
                          <p:cTn id="110" fill="hold">
                            <p:stCondLst>
                              <p:cond delay="6500"/>
                            </p:stCondLst>
                            <p:childTnLst>
                              <p:par>
                                <p:cTn id="111" presetID="10" presetClass="entr" presetSubtype="0"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childTnLst>
                                </p:cTn>
                              </p:par>
                            </p:childTnLst>
                          </p:cTn>
                        </p:par>
                        <p:par>
                          <p:cTn id="114" fill="hold">
                            <p:stCondLst>
                              <p:cond delay="7000"/>
                            </p:stCondLst>
                            <p:childTnLst>
                              <p:par>
                                <p:cTn id="115" presetID="10" presetClass="entr" presetSubtype="0" fill="hold" nodeType="afterEffect">
                                  <p:stCondLst>
                                    <p:cond delay="0"/>
                                  </p:stCondLst>
                                  <p:childTnLst>
                                    <p:set>
                                      <p:cBhvr>
                                        <p:cTn id="116" dur="1" fill="hold">
                                          <p:stCondLst>
                                            <p:cond delay="0"/>
                                          </p:stCondLst>
                                        </p:cTn>
                                        <p:tgtEl>
                                          <p:spTgt spid="102"/>
                                        </p:tgtEl>
                                        <p:attrNameLst>
                                          <p:attrName>style.visibility</p:attrName>
                                        </p:attrNameLst>
                                      </p:cBhvr>
                                      <p:to>
                                        <p:strVal val="visible"/>
                                      </p:to>
                                    </p:set>
                                    <p:animEffect transition="in" filter="fade">
                                      <p:cBhvr>
                                        <p:cTn id="117" dur="500"/>
                                        <p:tgtEl>
                                          <p:spTgt spid="102"/>
                                        </p:tgtEl>
                                      </p:cBhvr>
                                    </p:animEffect>
                                  </p:childTnLst>
                                </p:cTn>
                              </p:par>
                            </p:childTnLst>
                          </p:cTn>
                        </p:par>
                        <p:par>
                          <p:cTn id="118" fill="hold">
                            <p:stCondLst>
                              <p:cond delay="7500"/>
                            </p:stCondLst>
                            <p:childTnLst>
                              <p:par>
                                <p:cTn id="119" presetID="10" presetClass="entr" presetSubtype="0" fill="hold" nodeType="after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fade">
                                      <p:cBhvr>
                                        <p:cTn id="121" dur="500"/>
                                        <p:tgtEl>
                                          <p:spTgt spid="86"/>
                                        </p:tgtEl>
                                      </p:cBhvr>
                                    </p:animEffect>
                                  </p:childTnLst>
                                </p:cTn>
                              </p:par>
                              <p:par>
                                <p:cTn id="122" presetID="10" presetClass="entr" presetSubtype="0" fill="hold" nodeType="withEffect">
                                  <p:stCondLst>
                                    <p:cond delay="0"/>
                                  </p:stCondLst>
                                  <p:childTnLst>
                                    <p:set>
                                      <p:cBhvr>
                                        <p:cTn id="123" dur="1" fill="hold">
                                          <p:stCondLst>
                                            <p:cond delay="0"/>
                                          </p:stCondLst>
                                        </p:cTn>
                                        <p:tgtEl>
                                          <p:spTgt spid="97"/>
                                        </p:tgtEl>
                                        <p:attrNameLst>
                                          <p:attrName>style.visibility</p:attrName>
                                        </p:attrNameLst>
                                      </p:cBhvr>
                                      <p:to>
                                        <p:strVal val="visible"/>
                                      </p:to>
                                    </p:set>
                                    <p:animEffect transition="in" filter="fade">
                                      <p:cBhvr>
                                        <p:cTn id="124" dur="500"/>
                                        <p:tgtEl>
                                          <p:spTgt spid="97"/>
                                        </p:tgtEl>
                                      </p:cBhvr>
                                    </p:animEffect>
                                  </p:childTnLst>
                                </p:cTn>
                              </p:par>
                              <p:par>
                                <p:cTn id="125" presetID="10" presetClass="entr" presetSubtype="0" fill="hold" nodeType="with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fade">
                                      <p:cBhvr>
                                        <p:cTn id="127" dur="500"/>
                                        <p:tgtEl>
                                          <p:spTgt spid="79"/>
                                        </p:tgtEl>
                                      </p:cBhvr>
                                    </p:animEffect>
                                  </p:childTnLst>
                                </p:cTn>
                              </p:par>
                            </p:childTnLst>
                          </p:cTn>
                        </p:par>
                        <p:par>
                          <p:cTn id="128" fill="hold">
                            <p:stCondLst>
                              <p:cond delay="8000"/>
                            </p:stCondLst>
                            <p:childTnLst>
                              <p:par>
                                <p:cTn id="129" presetID="10" presetClass="entr" presetSubtype="0" fill="hold" nodeType="afterEffect">
                                  <p:stCondLst>
                                    <p:cond delay="0"/>
                                  </p:stCondLst>
                                  <p:childTnLst>
                                    <p:set>
                                      <p:cBhvr>
                                        <p:cTn id="130" dur="1" fill="hold">
                                          <p:stCondLst>
                                            <p:cond delay="0"/>
                                          </p:stCondLst>
                                        </p:cTn>
                                        <p:tgtEl>
                                          <p:spTgt spid="103"/>
                                        </p:tgtEl>
                                        <p:attrNameLst>
                                          <p:attrName>style.visibility</p:attrName>
                                        </p:attrNameLst>
                                      </p:cBhvr>
                                      <p:to>
                                        <p:strVal val="visible"/>
                                      </p:to>
                                    </p:set>
                                    <p:animEffect transition="in" filter="fade">
                                      <p:cBhvr>
                                        <p:cTn id="131" dur="500"/>
                                        <p:tgtEl>
                                          <p:spTgt spid="103"/>
                                        </p:tgtEl>
                                      </p:cBhvr>
                                    </p:animEffect>
                                  </p:childTnLst>
                                </p:cTn>
                              </p:par>
                            </p:childTnLst>
                          </p:cTn>
                        </p:par>
                        <p:par>
                          <p:cTn id="132" fill="hold">
                            <p:stCondLst>
                              <p:cond delay="8500"/>
                            </p:stCondLst>
                            <p:childTnLst>
                              <p:par>
                                <p:cTn id="133" presetID="10" presetClass="entr" presetSubtype="0" fill="hold" nodeType="afterEffect">
                                  <p:stCondLst>
                                    <p:cond delay="0"/>
                                  </p:stCondLst>
                                  <p:childTnLst>
                                    <p:set>
                                      <p:cBhvr>
                                        <p:cTn id="134" dur="1" fill="hold">
                                          <p:stCondLst>
                                            <p:cond delay="0"/>
                                          </p:stCondLst>
                                        </p:cTn>
                                        <p:tgtEl>
                                          <p:spTgt spid="68"/>
                                        </p:tgtEl>
                                        <p:attrNameLst>
                                          <p:attrName>style.visibility</p:attrName>
                                        </p:attrNameLst>
                                      </p:cBhvr>
                                      <p:to>
                                        <p:strVal val="visible"/>
                                      </p:to>
                                    </p:set>
                                    <p:animEffect transition="in" filter="fade">
                                      <p:cBhvr>
                                        <p:cTn id="135" dur="500"/>
                                        <p:tgtEl>
                                          <p:spTgt spid="68"/>
                                        </p:tgtEl>
                                      </p:cBhvr>
                                    </p:animEffect>
                                  </p:childTnLst>
                                </p:cTn>
                              </p:par>
                            </p:childTnLst>
                          </p:cTn>
                        </p:par>
                        <p:par>
                          <p:cTn id="136" fill="hold">
                            <p:stCondLst>
                              <p:cond delay="9000"/>
                            </p:stCondLst>
                            <p:childTnLst>
                              <p:par>
                                <p:cTn id="137" presetID="10" presetClass="entr" presetSubtype="0" fill="hold" nodeType="after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fade">
                                      <p:cBhvr>
                                        <p:cTn id="139" dur="500"/>
                                        <p:tgtEl>
                                          <p:spTgt spid="83"/>
                                        </p:tgtEl>
                                      </p:cBhvr>
                                    </p:animEffect>
                                  </p:childTnLst>
                                </p:cTn>
                              </p:par>
                              <p:par>
                                <p:cTn id="140" presetID="10" presetClass="entr" presetSubtype="0"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fade">
                                      <p:cBhvr>
                                        <p:cTn id="142" dur="500"/>
                                        <p:tgtEl>
                                          <p:spTgt spid="60"/>
                                        </p:tgtEl>
                                      </p:cBhvr>
                                    </p:animEffect>
                                  </p:childTnLst>
                                </p:cTn>
                              </p:par>
                              <p:par>
                                <p:cTn id="143" presetID="10" presetClass="entr" presetSubtype="0" fill="hold" nodeType="with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fade">
                                      <p:cBhvr>
                                        <p:cTn id="145" dur="500"/>
                                        <p:tgtEl>
                                          <p:spTgt spid="87"/>
                                        </p:tgtEl>
                                      </p:cBhvr>
                                    </p:animEffect>
                                  </p:childTnLst>
                                </p:cTn>
                              </p:par>
                              <p:par>
                                <p:cTn id="146" presetID="10" presetClass="entr" presetSubtype="0" fill="hold" nodeType="withEffect">
                                  <p:stCondLst>
                                    <p:cond delay="0"/>
                                  </p:stCondLst>
                                  <p:childTnLst>
                                    <p:set>
                                      <p:cBhvr>
                                        <p:cTn id="147" dur="1" fill="hold">
                                          <p:stCondLst>
                                            <p:cond delay="0"/>
                                          </p:stCondLst>
                                        </p:cTn>
                                        <p:tgtEl>
                                          <p:spTgt spid="81"/>
                                        </p:tgtEl>
                                        <p:attrNameLst>
                                          <p:attrName>style.visibility</p:attrName>
                                        </p:attrNameLst>
                                      </p:cBhvr>
                                      <p:to>
                                        <p:strVal val="visible"/>
                                      </p:to>
                                    </p:set>
                                    <p:animEffect transition="in" filter="fade">
                                      <p:cBhvr>
                                        <p:cTn id="148" dur="500"/>
                                        <p:tgtEl>
                                          <p:spTgt spid="81"/>
                                        </p:tgtEl>
                                      </p:cBhvr>
                                    </p:animEffect>
                                  </p:childTnLst>
                                </p:cTn>
                              </p:par>
                              <p:par>
                                <p:cTn id="149" presetID="10" presetClass="entr" presetSubtype="0" fill="hold" nodeType="withEffect">
                                  <p:stCondLst>
                                    <p:cond delay="0"/>
                                  </p:stCondLst>
                                  <p:childTnLst>
                                    <p:set>
                                      <p:cBhvr>
                                        <p:cTn id="150" dur="1" fill="hold">
                                          <p:stCondLst>
                                            <p:cond delay="0"/>
                                          </p:stCondLst>
                                        </p:cTn>
                                        <p:tgtEl>
                                          <p:spTgt spid="82"/>
                                        </p:tgtEl>
                                        <p:attrNameLst>
                                          <p:attrName>style.visibility</p:attrName>
                                        </p:attrNameLst>
                                      </p:cBhvr>
                                      <p:to>
                                        <p:strVal val="visible"/>
                                      </p:to>
                                    </p:set>
                                    <p:animEffect transition="in" filter="fade">
                                      <p:cBhvr>
                                        <p:cTn id="151" dur="500"/>
                                        <p:tgtEl>
                                          <p:spTgt spid="82"/>
                                        </p:tgtEl>
                                      </p:cBhvr>
                                    </p:animEffect>
                                  </p:childTnLst>
                                </p:cTn>
                              </p:par>
                            </p:childTnLst>
                          </p:cTn>
                        </p:par>
                        <p:par>
                          <p:cTn id="152" fill="hold">
                            <p:stCondLst>
                              <p:cond delay="9500"/>
                            </p:stCondLst>
                            <p:childTnLst>
                              <p:par>
                                <p:cTn id="153" presetID="10" presetClass="entr" presetSubtype="0" fill="hold" nodeType="afterEffect">
                                  <p:stCondLst>
                                    <p:cond delay="0"/>
                                  </p:stCondLst>
                                  <p:childTnLst>
                                    <p:set>
                                      <p:cBhvr>
                                        <p:cTn id="154" dur="1" fill="hold">
                                          <p:stCondLst>
                                            <p:cond delay="0"/>
                                          </p:stCondLst>
                                        </p:cTn>
                                        <p:tgtEl>
                                          <p:spTgt spid="63"/>
                                        </p:tgtEl>
                                        <p:attrNameLst>
                                          <p:attrName>style.visibility</p:attrName>
                                        </p:attrNameLst>
                                      </p:cBhvr>
                                      <p:to>
                                        <p:strVal val="visible"/>
                                      </p:to>
                                    </p:set>
                                    <p:animEffect transition="in" filter="fade">
                                      <p:cBhvr>
                                        <p:cTn id="155" dur="500"/>
                                        <p:tgtEl>
                                          <p:spTgt spid="63"/>
                                        </p:tgtEl>
                                      </p:cBhvr>
                                    </p:animEffect>
                                  </p:childTnLst>
                                </p:cTn>
                              </p:par>
                            </p:childTnLst>
                          </p:cTn>
                        </p:par>
                        <p:par>
                          <p:cTn id="156" fill="hold">
                            <p:stCondLst>
                              <p:cond delay="10000"/>
                            </p:stCondLst>
                            <p:childTnLst>
                              <p:par>
                                <p:cTn id="157" presetID="10" presetClass="entr" presetSubtype="0" fill="hold" nodeType="afterEffect">
                                  <p:stCondLst>
                                    <p:cond delay="0"/>
                                  </p:stCondLst>
                                  <p:childTnLst>
                                    <p:set>
                                      <p:cBhvr>
                                        <p:cTn id="158" dur="1" fill="hold">
                                          <p:stCondLst>
                                            <p:cond delay="0"/>
                                          </p:stCondLst>
                                        </p:cTn>
                                        <p:tgtEl>
                                          <p:spTgt spid="73"/>
                                        </p:tgtEl>
                                        <p:attrNameLst>
                                          <p:attrName>style.visibility</p:attrName>
                                        </p:attrNameLst>
                                      </p:cBhvr>
                                      <p:to>
                                        <p:strVal val="visible"/>
                                      </p:to>
                                    </p:set>
                                    <p:animEffect transition="in" filter="fade">
                                      <p:cBhvr>
                                        <p:cTn id="15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CC39F-6D3A-297C-9797-415182B7DCF3}"/>
              </a:ext>
            </a:extLst>
          </p:cNvPr>
          <p:cNvSpPr>
            <a:spLocks noGrp="1"/>
          </p:cNvSpPr>
          <p:nvPr>
            <p:ph idx="1"/>
          </p:nvPr>
        </p:nvSpPr>
        <p:spPr>
          <a:xfrm>
            <a:off x="6096001" y="2109406"/>
            <a:ext cx="5041691" cy="3976083"/>
          </a:xfrm>
        </p:spPr>
        <p:txBody>
          <a:bodyPr anchor="ctr" anchorCtr="0">
            <a:noAutofit/>
          </a:bodyPr>
          <a:lstStyle/>
          <a:p>
            <a:pPr>
              <a:spcBef>
                <a:spcPts val="0"/>
              </a:spcBef>
              <a:spcAft>
                <a:spcPts val="600"/>
              </a:spcAft>
            </a:pPr>
            <a:r>
              <a:rPr lang="en-GB" sz="1700"/>
              <a:t>Engage socially but </a:t>
            </a:r>
            <a:r>
              <a:rPr lang="en-GB" sz="1700" b="1">
                <a:solidFill>
                  <a:schemeClr val="accent1"/>
                </a:solidFill>
              </a:rPr>
              <a:t>might struggle with mental health</a:t>
            </a:r>
          </a:p>
          <a:p>
            <a:pPr>
              <a:spcBef>
                <a:spcPts val="0"/>
              </a:spcBef>
              <a:spcAft>
                <a:spcPts val="600"/>
              </a:spcAft>
            </a:pPr>
            <a:r>
              <a:rPr lang="en-GB" sz="1700"/>
              <a:t>Pandemic let them </a:t>
            </a:r>
            <a:r>
              <a:rPr lang="en-GB" sz="1700" b="1">
                <a:solidFill>
                  <a:schemeClr val="accent6"/>
                </a:solidFill>
              </a:rPr>
              <a:t>feeling lost and daunted </a:t>
            </a:r>
          </a:p>
          <a:p>
            <a:pPr>
              <a:spcBef>
                <a:spcPts val="0"/>
              </a:spcBef>
              <a:spcAft>
                <a:spcPts val="600"/>
              </a:spcAft>
            </a:pPr>
            <a:r>
              <a:rPr lang="en-GB" sz="1700"/>
              <a:t>Feel a </a:t>
            </a:r>
            <a:r>
              <a:rPr lang="en-GB" sz="1700" b="1">
                <a:solidFill>
                  <a:schemeClr val="accent3"/>
                </a:solidFill>
              </a:rPr>
              <a:t>lack of autonomy </a:t>
            </a:r>
            <a:r>
              <a:rPr lang="en-GB" sz="1700"/>
              <a:t>as their expectations and goals have had to shift  </a:t>
            </a:r>
          </a:p>
          <a:p>
            <a:pPr>
              <a:spcBef>
                <a:spcPts val="0"/>
              </a:spcBef>
              <a:spcAft>
                <a:spcPts val="600"/>
              </a:spcAft>
            </a:pPr>
            <a:r>
              <a:rPr lang="en-GB" sz="1700"/>
              <a:t>If employed, </a:t>
            </a:r>
            <a:r>
              <a:rPr lang="en-GB" sz="1700" b="1">
                <a:solidFill>
                  <a:schemeClr val="tx2"/>
                </a:solidFill>
              </a:rPr>
              <a:t>not often satisfied with </a:t>
            </a:r>
            <a:r>
              <a:rPr lang="en-GB" sz="1700"/>
              <a:t>their </a:t>
            </a:r>
            <a:r>
              <a:rPr lang="en-GB" sz="1700" b="1">
                <a:solidFill>
                  <a:schemeClr val="tx2"/>
                </a:solidFill>
              </a:rPr>
              <a:t>job</a:t>
            </a:r>
            <a:r>
              <a:rPr lang="en-GB" sz="1700" b="1"/>
              <a:t>. </a:t>
            </a:r>
          </a:p>
          <a:p>
            <a:pPr>
              <a:spcBef>
                <a:spcPts val="0"/>
              </a:spcBef>
              <a:spcAft>
                <a:spcPts val="600"/>
              </a:spcAft>
            </a:pPr>
            <a:r>
              <a:rPr lang="en-GB" sz="1700"/>
              <a:t>Spent their </a:t>
            </a:r>
            <a:r>
              <a:rPr lang="en-GB" sz="1700" b="1">
                <a:solidFill>
                  <a:schemeClr val="accent5"/>
                </a:solidFill>
              </a:rPr>
              <a:t>free time </a:t>
            </a:r>
            <a:r>
              <a:rPr lang="en-GB" sz="1700">
                <a:solidFill>
                  <a:schemeClr val="accent5"/>
                </a:solidFill>
              </a:rPr>
              <a:t>with </a:t>
            </a:r>
            <a:r>
              <a:rPr lang="en-GB" sz="1700" b="1">
                <a:solidFill>
                  <a:schemeClr val="accent5"/>
                </a:solidFill>
              </a:rPr>
              <a:t>friends</a:t>
            </a:r>
            <a:r>
              <a:rPr lang="en-GB" sz="1700"/>
              <a:t>, or at </a:t>
            </a:r>
            <a:r>
              <a:rPr lang="en-GB" sz="1700">
                <a:solidFill>
                  <a:schemeClr val="accent5"/>
                </a:solidFill>
              </a:rPr>
              <a:t>home, </a:t>
            </a:r>
            <a:r>
              <a:rPr lang="en-GB" sz="1700" b="1">
                <a:solidFill>
                  <a:schemeClr val="accent5"/>
                </a:solidFill>
              </a:rPr>
              <a:t>online</a:t>
            </a:r>
            <a:r>
              <a:rPr lang="en-GB" sz="1700">
                <a:solidFill>
                  <a:schemeClr val="accent5"/>
                </a:solidFill>
              </a:rPr>
              <a:t>. </a:t>
            </a:r>
          </a:p>
          <a:p>
            <a:pPr>
              <a:spcBef>
                <a:spcPts val="0"/>
              </a:spcBef>
              <a:spcAft>
                <a:spcPts val="600"/>
              </a:spcAft>
            </a:pPr>
            <a:r>
              <a:rPr lang="en-GB" sz="1700"/>
              <a:t>They feel </a:t>
            </a:r>
            <a:r>
              <a:rPr lang="en-GB" sz="1700" b="1">
                <a:solidFill>
                  <a:schemeClr val="accent6"/>
                </a:solidFill>
              </a:rPr>
              <a:t>lonely</a:t>
            </a:r>
            <a:r>
              <a:rPr lang="en-GB" sz="1700"/>
              <a:t> and </a:t>
            </a:r>
            <a:r>
              <a:rPr lang="en-GB" sz="1700" b="1">
                <a:solidFill>
                  <a:schemeClr val="accent6"/>
                </a:solidFill>
              </a:rPr>
              <a:t>misunderstood</a:t>
            </a:r>
            <a:r>
              <a:rPr lang="en-GB" sz="1700"/>
              <a:t> by older adults</a:t>
            </a:r>
          </a:p>
        </p:txBody>
      </p:sp>
      <p:grpSp>
        <p:nvGrpSpPr>
          <p:cNvPr id="2" name="Group 1">
            <a:extLst>
              <a:ext uri="{FF2B5EF4-FFF2-40B4-BE49-F238E27FC236}">
                <a16:creationId xmlns:a16="http://schemas.microsoft.com/office/drawing/2014/main" id="{CD28DB34-9D09-E768-C2B3-98A509CD68AF}"/>
              </a:ext>
            </a:extLst>
          </p:cNvPr>
          <p:cNvGrpSpPr/>
          <p:nvPr/>
        </p:nvGrpSpPr>
        <p:grpSpPr>
          <a:xfrm>
            <a:off x="907228" y="548138"/>
            <a:ext cx="4472753" cy="5761724"/>
            <a:chOff x="907228" y="548138"/>
            <a:chExt cx="4472753" cy="5761724"/>
          </a:xfrm>
        </p:grpSpPr>
        <p:sp>
          <p:nvSpPr>
            <p:cNvPr id="21" name="Rectangle 20">
              <a:extLst>
                <a:ext uri="{FF2B5EF4-FFF2-40B4-BE49-F238E27FC236}">
                  <a16:creationId xmlns:a16="http://schemas.microsoft.com/office/drawing/2014/main" id="{2D45C24F-F34C-78E6-FC81-713B99D88188}"/>
                </a:ext>
              </a:extLst>
            </p:cNvPr>
            <p:cNvSpPr/>
            <p:nvPr/>
          </p:nvSpPr>
          <p:spPr>
            <a:xfrm>
              <a:off x="1406172" y="1047083"/>
              <a:ext cx="3973809" cy="5262779"/>
            </a:xfrm>
            <a:prstGeom prst="rect">
              <a:avLst/>
            </a:prstGeom>
            <a:solidFill>
              <a:schemeClr val="accent5"/>
            </a:solidFill>
            <a:ln w="698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68000" tIns="540000" rIns="234000" bIns="46800" rtlCol="0" anchor="t" anchorCtr="0"/>
            <a:lstStyle/>
            <a:p>
              <a:pPr marL="0" indent="0">
                <a:lnSpc>
                  <a:spcPct val="85000"/>
                </a:lnSpc>
                <a:spcAft>
                  <a:spcPts val="1200"/>
                </a:spcAft>
                <a:buNone/>
              </a:pPr>
              <a:r>
                <a:rPr lang="en-GB" sz="3800" b="1">
                  <a:solidFill>
                    <a:schemeClr val="bg1"/>
                  </a:solidFill>
                  <a:latin typeface="Aesthet Nova" pitchFamily="2" charset="77"/>
                </a:rPr>
                <a:t>Social, but struggling </a:t>
              </a:r>
              <a:endParaRPr lang="en-GB" sz="3800" b="1">
                <a:solidFill>
                  <a:schemeClr val="bg1"/>
                </a:solidFill>
                <a:effectLst/>
                <a:latin typeface="Aesthet Nova" pitchFamily="2" charset="77"/>
                <a:ea typeface="Aktiv Grotesk" panose="020B0504020202020204" pitchFamily="34" charset="0"/>
                <a:cs typeface="Aktiv Grotesk" panose="020B0504020202020204" pitchFamily="34" charset="0"/>
              </a:endParaRPr>
            </a:p>
            <a:p>
              <a:pPr marL="0" indent="0">
                <a:lnSpc>
                  <a:spcPct val="113000"/>
                </a:lnSpc>
                <a:buNone/>
              </a:pPr>
              <a:r>
                <a:rPr lang="en-GB" sz="16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“I'd feel a bit anxious because when I get up in the morning sometimes, I feel like I don't want to go out the house but then I've got my friends and my loads of people to support me to come out the house so like I love doing that and all that and I just go shopping and play pool.”</a:t>
              </a:r>
            </a:p>
          </p:txBody>
        </p:sp>
        <p:pic>
          <p:nvPicPr>
            <p:cNvPr id="6" name="Picture 5">
              <a:extLst>
                <a:ext uri="{FF2B5EF4-FFF2-40B4-BE49-F238E27FC236}">
                  <a16:creationId xmlns:a16="http://schemas.microsoft.com/office/drawing/2014/main" id="{FB8E70C2-C21A-9340-D411-4DC2A5346E9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7228" y="548138"/>
              <a:ext cx="997891" cy="997891"/>
            </a:xfrm>
            <a:prstGeom prst="ellipse">
              <a:avLst/>
            </a:prstGeom>
            <a:solidFill>
              <a:schemeClr val="bg1"/>
            </a:solidFill>
            <a:ln w="69850">
              <a:solidFill>
                <a:schemeClr val="bg1"/>
              </a:solidFill>
            </a:ln>
          </p:spPr>
        </p:pic>
      </p:grpSp>
      <p:pic>
        <p:nvPicPr>
          <p:cNvPr id="4" name="01 Social but struggling.mp3">
            <a:hlinkClick r:id="" action="ppaction://media"/>
            <a:extLst>
              <a:ext uri="{FF2B5EF4-FFF2-40B4-BE49-F238E27FC236}">
                <a16:creationId xmlns:a16="http://schemas.microsoft.com/office/drawing/2014/main" id="{BE581A9C-F5F2-0868-E7E1-22DE6A49273E}"/>
              </a:ext>
            </a:extLst>
          </p:cNvPr>
          <p:cNvPicPr>
            <a:picLocks noChangeAspect="1"/>
          </p:cNvPicPr>
          <p:nvPr>
            <a:audioFile r:link="rId1"/>
            <p:extLst>
              <p:ext uri="{DAA4B4D4-6D71-4841-9C94-3DE7FCFB9230}">
                <p14:media xmlns:p14="http://schemas.microsoft.com/office/powerpoint/2010/main" r:embed="rId2">
                  <p14:trim end="48867.2224"/>
                  <p14:fade in="250"/>
                </p14:media>
              </p:ext>
            </p:extLst>
          </p:nvPr>
        </p:nvPicPr>
        <p:blipFill>
          <a:blip r:embed="rId7"/>
          <a:stretch>
            <a:fillRect/>
          </a:stretch>
        </p:blipFill>
        <p:spPr>
          <a:xfrm>
            <a:off x="1905119" y="5152373"/>
            <a:ext cx="812800" cy="812800"/>
          </a:xfrm>
          <a:prstGeom prst="rect">
            <a:avLst/>
          </a:prstGeom>
        </p:spPr>
      </p:pic>
    </p:spTree>
    <p:extLst>
      <p:ext uri="{BB962C8B-B14F-4D97-AF65-F5344CB8AC3E}">
        <p14:creationId xmlns:p14="http://schemas.microsoft.com/office/powerpoint/2010/main" val="10999184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4123"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6950BFC3-D8DA-4A85-94F7-54DA5524770B}">
      <p188:commentRel xmlns:p188="http://schemas.microsoft.com/office/powerpoint/2018/8/main" r:id="rId5"/>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CC39F-6D3A-297C-9797-415182B7DCF3}"/>
              </a:ext>
            </a:extLst>
          </p:cNvPr>
          <p:cNvSpPr>
            <a:spLocks noGrp="1"/>
          </p:cNvSpPr>
          <p:nvPr>
            <p:ph idx="1"/>
          </p:nvPr>
        </p:nvSpPr>
        <p:spPr>
          <a:xfrm>
            <a:off x="6096001" y="2109406"/>
            <a:ext cx="5041691" cy="3976083"/>
          </a:xfrm>
        </p:spPr>
        <p:txBody>
          <a:bodyPr anchor="ctr" anchorCtr="0">
            <a:noAutofit/>
          </a:bodyPr>
          <a:lstStyle/>
          <a:p>
            <a:pPr>
              <a:spcBef>
                <a:spcPts val="0"/>
              </a:spcBef>
              <a:spcAft>
                <a:spcPts val="600"/>
              </a:spcAft>
            </a:pPr>
            <a:r>
              <a:rPr lang="en-GB" sz="1700" b="1">
                <a:solidFill>
                  <a:schemeClr val="accent6"/>
                </a:solidFill>
              </a:rPr>
              <a:t>Strong identity </a:t>
            </a:r>
            <a:r>
              <a:rPr lang="en-GB" sz="1700"/>
              <a:t>to specific social groups and </a:t>
            </a:r>
            <a:r>
              <a:rPr lang="en-GB" sz="1700" b="1">
                <a:solidFill>
                  <a:schemeClr val="accent6"/>
                </a:solidFill>
              </a:rPr>
              <a:t>very accepting of diversity</a:t>
            </a:r>
            <a:r>
              <a:rPr lang="en-GB" sz="1700"/>
              <a:t>.</a:t>
            </a:r>
          </a:p>
          <a:p>
            <a:pPr>
              <a:spcBef>
                <a:spcPts val="0"/>
              </a:spcBef>
              <a:spcAft>
                <a:spcPts val="600"/>
              </a:spcAft>
            </a:pPr>
            <a:r>
              <a:rPr lang="en-GB" sz="1700"/>
              <a:t>Feel </a:t>
            </a:r>
            <a:r>
              <a:rPr lang="en-GB" sz="1700" b="1">
                <a:solidFill>
                  <a:schemeClr val="accent3"/>
                </a:solidFill>
              </a:rPr>
              <a:t>let down and blamed by society</a:t>
            </a:r>
            <a:r>
              <a:rPr lang="en-GB" sz="1700"/>
              <a:t>, mistrust of older generations</a:t>
            </a:r>
          </a:p>
          <a:p>
            <a:pPr>
              <a:spcBef>
                <a:spcPts val="0"/>
              </a:spcBef>
              <a:spcAft>
                <a:spcPts val="600"/>
              </a:spcAft>
            </a:pPr>
            <a:r>
              <a:rPr lang="en-GB" sz="1700"/>
              <a:t>Regular and </a:t>
            </a:r>
            <a:r>
              <a:rPr lang="en-GB" sz="1700" b="1">
                <a:solidFill>
                  <a:schemeClr val="tx2"/>
                </a:solidFill>
              </a:rPr>
              <a:t>cynical social media use</a:t>
            </a:r>
          </a:p>
          <a:p>
            <a:pPr>
              <a:spcBef>
                <a:spcPts val="0"/>
              </a:spcBef>
              <a:spcAft>
                <a:spcPts val="600"/>
              </a:spcAft>
            </a:pPr>
            <a:r>
              <a:rPr lang="en-GB" sz="1700" b="1">
                <a:solidFill>
                  <a:schemeClr val="accent1"/>
                </a:solidFill>
              </a:rPr>
              <a:t>Driving mental health awareness </a:t>
            </a:r>
            <a:r>
              <a:rPr lang="en-GB" sz="1700"/>
              <a:t>and demanding more acceptance. </a:t>
            </a:r>
          </a:p>
          <a:p>
            <a:pPr>
              <a:spcBef>
                <a:spcPts val="0"/>
              </a:spcBef>
              <a:spcAft>
                <a:spcPts val="600"/>
              </a:spcAft>
            </a:pPr>
            <a:r>
              <a:rPr lang="en-GB" sz="1700" b="1">
                <a:solidFill>
                  <a:schemeClr val="accent3"/>
                </a:solidFill>
              </a:rPr>
              <a:t>Missed out </a:t>
            </a:r>
            <a:r>
              <a:rPr lang="en-GB" sz="1700"/>
              <a:t>on </a:t>
            </a:r>
            <a:r>
              <a:rPr lang="en-GB" sz="1700" b="1">
                <a:solidFill>
                  <a:schemeClr val="accent3"/>
                </a:solidFill>
              </a:rPr>
              <a:t>learning</a:t>
            </a:r>
            <a:r>
              <a:rPr lang="en-GB" sz="1700"/>
              <a:t> opportunities</a:t>
            </a:r>
          </a:p>
          <a:p>
            <a:pPr>
              <a:spcBef>
                <a:spcPts val="0"/>
              </a:spcBef>
              <a:spcAft>
                <a:spcPts val="600"/>
              </a:spcAft>
            </a:pPr>
            <a:r>
              <a:rPr lang="en-GB" sz="1700" b="1">
                <a:solidFill>
                  <a:schemeClr val="tx2"/>
                </a:solidFill>
              </a:rPr>
              <a:t>Unwilling to conform </a:t>
            </a:r>
            <a:r>
              <a:rPr lang="en-GB" sz="1700"/>
              <a:t>to traditional routes</a:t>
            </a:r>
          </a:p>
          <a:p>
            <a:pPr>
              <a:spcBef>
                <a:spcPts val="0"/>
              </a:spcBef>
              <a:spcAft>
                <a:spcPts val="600"/>
              </a:spcAft>
            </a:pPr>
            <a:r>
              <a:rPr lang="en-GB" sz="1700"/>
              <a:t>Drawn towards </a:t>
            </a:r>
            <a:r>
              <a:rPr lang="en-GB" sz="1700" b="1">
                <a:solidFill>
                  <a:schemeClr val="accent3"/>
                </a:solidFill>
              </a:rPr>
              <a:t>careers in the public sector </a:t>
            </a:r>
            <a:r>
              <a:rPr lang="en-GB" sz="1700"/>
              <a:t>where they can </a:t>
            </a:r>
            <a:r>
              <a:rPr lang="en-GB" sz="1700" b="1">
                <a:solidFill>
                  <a:schemeClr val="accent3"/>
                </a:solidFill>
              </a:rPr>
              <a:t>make a change</a:t>
            </a:r>
          </a:p>
        </p:txBody>
      </p:sp>
      <p:grpSp>
        <p:nvGrpSpPr>
          <p:cNvPr id="2" name="Group 1">
            <a:extLst>
              <a:ext uri="{FF2B5EF4-FFF2-40B4-BE49-F238E27FC236}">
                <a16:creationId xmlns:a16="http://schemas.microsoft.com/office/drawing/2014/main" id="{CD28DB34-9D09-E768-C2B3-98A509CD68AF}"/>
              </a:ext>
            </a:extLst>
          </p:cNvPr>
          <p:cNvGrpSpPr/>
          <p:nvPr/>
        </p:nvGrpSpPr>
        <p:grpSpPr>
          <a:xfrm>
            <a:off x="907228" y="548138"/>
            <a:ext cx="4472753" cy="5761724"/>
            <a:chOff x="907228" y="548138"/>
            <a:chExt cx="4472753" cy="5761724"/>
          </a:xfrm>
        </p:grpSpPr>
        <p:sp>
          <p:nvSpPr>
            <p:cNvPr id="21" name="Rectangle 20">
              <a:extLst>
                <a:ext uri="{FF2B5EF4-FFF2-40B4-BE49-F238E27FC236}">
                  <a16:creationId xmlns:a16="http://schemas.microsoft.com/office/drawing/2014/main" id="{2D45C24F-F34C-78E6-FC81-713B99D88188}"/>
                </a:ext>
              </a:extLst>
            </p:cNvPr>
            <p:cNvSpPr/>
            <p:nvPr/>
          </p:nvSpPr>
          <p:spPr>
            <a:xfrm>
              <a:off x="1406172" y="1047083"/>
              <a:ext cx="3973809" cy="5262779"/>
            </a:xfrm>
            <a:prstGeom prst="rect">
              <a:avLst/>
            </a:prstGeom>
            <a:solidFill>
              <a:schemeClr val="accent1"/>
            </a:solidFill>
            <a:ln w="698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68000" tIns="540000" rIns="234000" bIns="46800" rtlCol="0" anchor="t" anchorCtr="0"/>
            <a:lstStyle/>
            <a:p>
              <a:pPr marL="0" indent="0">
                <a:lnSpc>
                  <a:spcPct val="85000"/>
                </a:lnSpc>
                <a:spcAft>
                  <a:spcPts val="1200"/>
                </a:spcAft>
                <a:buNone/>
              </a:pPr>
              <a:r>
                <a:rPr lang="en-GB" sz="3800" b="1">
                  <a:solidFill>
                    <a:schemeClr val="bg1"/>
                  </a:solidFill>
                  <a:latin typeface="Aesthet Nova" pitchFamily="2" charset="77"/>
                </a:rPr>
                <a:t>Diverse and disengaged</a:t>
              </a:r>
              <a:endParaRPr lang="en-GB" sz="17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a:p>
              <a:pPr marL="0" indent="0">
                <a:lnSpc>
                  <a:spcPct val="113000"/>
                </a:lnSpc>
                <a:buNone/>
              </a:pPr>
              <a:r>
                <a:rPr lang="en-GB" sz="15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“We need leadership people that actually listen to the people because what is a city, what is a town, what is a village where you are in charge of people, when you don't actually listen to them? What's the point of having the responsibility of taking care of people when you do not actually look at what the people need?”</a:t>
              </a:r>
            </a:p>
            <a:p>
              <a:pPr marL="0" indent="0">
                <a:lnSpc>
                  <a:spcPct val="113000"/>
                </a:lnSpc>
                <a:buNone/>
              </a:pPr>
              <a:endParaRPr lang="en-GB" sz="16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6" name="Picture 5">
              <a:extLst>
                <a:ext uri="{FF2B5EF4-FFF2-40B4-BE49-F238E27FC236}">
                  <a16:creationId xmlns:a16="http://schemas.microsoft.com/office/drawing/2014/main" id="{FB8E70C2-C21A-9340-D411-4DC2A5346E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7228" y="548138"/>
              <a:ext cx="997891" cy="997891"/>
            </a:xfrm>
            <a:prstGeom prst="ellipse">
              <a:avLst/>
            </a:prstGeom>
            <a:solidFill>
              <a:schemeClr val="bg1"/>
            </a:solidFill>
            <a:ln w="69850">
              <a:solidFill>
                <a:schemeClr val="bg1"/>
              </a:solidFill>
            </a:ln>
          </p:spPr>
        </p:pic>
      </p:grpSp>
      <p:pic>
        <p:nvPicPr>
          <p:cNvPr id="5" name="02 diverse and disengaged (1).mp3">
            <a:hlinkClick r:id="" action="ppaction://media"/>
            <a:extLst>
              <a:ext uri="{FF2B5EF4-FFF2-40B4-BE49-F238E27FC236}">
                <a16:creationId xmlns:a16="http://schemas.microsoft.com/office/drawing/2014/main" id="{F898F4AD-4C19-AEC0-E32B-D8B85D9A1CAE}"/>
              </a:ext>
            </a:extLst>
          </p:cNvPr>
          <p:cNvPicPr>
            <a:picLocks noChangeAspect="1"/>
          </p:cNvPicPr>
          <p:nvPr>
            <a:audioFile r:link="rId1"/>
            <p:extLst>
              <p:ext uri="{DAA4B4D4-6D71-4841-9C94-3DE7FCFB9230}">
                <p14:media xmlns:p14="http://schemas.microsoft.com/office/powerpoint/2010/main" r:embed="rId2">
                  <p14:trim st="51126.8693"/>
                  <p14:fade in="250" out="250"/>
                </p14:media>
              </p:ext>
            </p:extLst>
          </p:nvPr>
        </p:nvPicPr>
        <p:blipFill>
          <a:blip r:embed="rId6"/>
          <a:stretch>
            <a:fillRect/>
          </a:stretch>
        </p:blipFill>
        <p:spPr>
          <a:xfrm>
            <a:off x="1905119" y="5272689"/>
            <a:ext cx="812800" cy="812800"/>
          </a:xfrm>
          <a:prstGeom prst="rect">
            <a:avLst/>
          </a:prstGeom>
        </p:spPr>
      </p:pic>
    </p:spTree>
    <p:extLst>
      <p:ext uri="{BB962C8B-B14F-4D97-AF65-F5344CB8AC3E}">
        <p14:creationId xmlns:p14="http://schemas.microsoft.com/office/powerpoint/2010/main" val="1703445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0850" fill="hold"/>
                                        <p:tgtEl>
                                          <p:spTgt spid="5"/>
                                        </p:tgtEl>
                                      </p:cBhvr>
                                    </p:cmd>
                                  </p:childTnLst>
                                </p:cTn>
                              </p:par>
                            </p:childTnLst>
                          </p:cTn>
                        </p:par>
                      </p:childTnLst>
                    </p:cTn>
                  </p:par>
                </p:childTnLst>
              </p:cTn>
              <p:nextCondLst>
                <p:cond evt="onClick" delay="0">
                  <p:tgtEl>
                    <p:spTgt spid="5"/>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CC39F-6D3A-297C-9797-415182B7DCF3}"/>
              </a:ext>
            </a:extLst>
          </p:cNvPr>
          <p:cNvSpPr>
            <a:spLocks noGrp="1"/>
          </p:cNvSpPr>
          <p:nvPr>
            <p:ph idx="1"/>
          </p:nvPr>
        </p:nvSpPr>
        <p:spPr>
          <a:xfrm>
            <a:off x="6096001" y="2109406"/>
            <a:ext cx="5041691" cy="3976083"/>
          </a:xfrm>
        </p:spPr>
        <p:txBody>
          <a:bodyPr anchor="ctr" anchorCtr="0">
            <a:noAutofit/>
          </a:bodyPr>
          <a:lstStyle/>
          <a:p>
            <a:pPr>
              <a:spcBef>
                <a:spcPts val="0"/>
              </a:spcBef>
              <a:spcAft>
                <a:spcPts val="600"/>
              </a:spcAft>
            </a:pPr>
            <a:r>
              <a:rPr lang="en-GB" sz="1800"/>
              <a:t>Have emerged </a:t>
            </a:r>
            <a:r>
              <a:rPr lang="en-GB" sz="1800" b="1">
                <a:solidFill>
                  <a:schemeClr val="accent6"/>
                </a:solidFill>
              </a:rPr>
              <a:t>more resilient </a:t>
            </a:r>
            <a:r>
              <a:rPr lang="en-GB" sz="1800"/>
              <a:t>from the pandemic </a:t>
            </a:r>
          </a:p>
          <a:p>
            <a:pPr>
              <a:spcBef>
                <a:spcPts val="0"/>
              </a:spcBef>
              <a:spcAft>
                <a:spcPts val="600"/>
              </a:spcAft>
            </a:pPr>
            <a:r>
              <a:rPr lang="en-GB" sz="1800" b="1">
                <a:solidFill>
                  <a:schemeClr val="tx2"/>
                </a:solidFill>
              </a:rPr>
              <a:t>Used to </a:t>
            </a:r>
            <a:r>
              <a:rPr lang="en-GB" sz="1800"/>
              <a:t>living in </a:t>
            </a:r>
            <a:r>
              <a:rPr lang="en-GB" sz="1800" b="1">
                <a:solidFill>
                  <a:schemeClr val="tx2"/>
                </a:solidFill>
              </a:rPr>
              <a:t>uncertainty</a:t>
            </a:r>
            <a:r>
              <a:rPr lang="en-GB" sz="1800"/>
              <a:t> </a:t>
            </a:r>
          </a:p>
          <a:p>
            <a:pPr>
              <a:spcBef>
                <a:spcPts val="0"/>
              </a:spcBef>
              <a:spcAft>
                <a:spcPts val="600"/>
              </a:spcAft>
            </a:pPr>
            <a:r>
              <a:rPr lang="en-GB" sz="1800"/>
              <a:t>Don’t want to conform to old norms, </a:t>
            </a:r>
            <a:r>
              <a:rPr lang="en-GB" sz="1800" b="1">
                <a:solidFill>
                  <a:schemeClr val="accent3"/>
                </a:solidFill>
              </a:rPr>
              <a:t>finding</a:t>
            </a:r>
            <a:r>
              <a:rPr lang="en-GB" sz="1800"/>
              <a:t> creative and entrepreneurial </a:t>
            </a:r>
            <a:r>
              <a:rPr lang="en-GB" sz="1800" b="1">
                <a:solidFill>
                  <a:schemeClr val="accent3"/>
                </a:solidFill>
              </a:rPr>
              <a:t>ways to make money </a:t>
            </a:r>
          </a:p>
          <a:p>
            <a:pPr>
              <a:spcBef>
                <a:spcPts val="0"/>
              </a:spcBef>
              <a:spcAft>
                <a:spcPts val="600"/>
              </a:spcAft>
            </a:pPr>
            <a:r>
              <a:rPr lang="en-GB" sz="1800" b="1">
                <a:solidFill>
                  <a:schemeClr val="accent1"/>
                </a:solidFill>
              </a:rPr>
              <a:t>Engage</a:t>
            </a:r>
            <a:r>
              <a:rPr lang="en-GB" sz="1800"/>
              <a:t> with </a:t>
            </a:r>
            <a:r>
              <a:rPr lang="en-GB" sz="1800" b="1">
                <a:solidFill>
                  <a:schemeClr val="accent1"/>
                </a:solidFill>
              </a:rPr>
              <a:t>social media </a:t>
            </a:r>
            <a:r>
              <a:rPr lang="en-GB" sz="1800"/>
              <a:t>for their </a:t>
            </a:r>
            <a:r>
              <a:rPr lang="en-GB" sz="1800" b="1">
                <a:solidFill>
                  <a:schemeClr val="accent1"/>
                </a:solidFill>
              </a:rPr>
              <a:t>own ends </a:t>
            </a:r>
          </a:p>
          <a:p>
            <a:pPr>
              <a:spcBef>
                <a:spcPts val="0"/>
              </a:spcBef>
              <a:spcAft>
                <a:spcPts val="600"/>
              </a:spcAft>
            </a:pPr>
            <a:r>
              <a:rPr lang="en-GB" sz="1800" b="1">
                <a:solidFill>
                  <a:schemeClr val="accent5"/>
                </a:solidFill>
              </a:rPr>
              <a:t>Politically savvy </a:t>
            </a:r>
            <a:r>
              <a:rPr lang="en-GB" sz="1800"/>
              <a:t>and aware of current affairs, </a:t>
            </a:r>
            <a:r>
              <a:rPr lang="en-GB" sz="1800" b="1">
                <a:solidFill>
                  <a:schemeClr val="accent5"/>
                </a:solidFill>
              </a:rPr>
              <a:t>critically engage with information </a:t>
            </a:r>
            <a:r>
              <a:rPr lang="en-GB" sz="1800"/>
              <a:t>presented to them</a:t>
            </a:r>
          </a:p>
          <a:p>
            <a:pPr>
              <a:spcBef>
                <a:spcPts val="0"/>
              </a:spcBef>
              <a:spcAft>
                <a:spcPts val="600"/>
              </a:spcAft>
            </a:pPr>
            <a:r>
              <a:rPr lang="en-GB" sz="1800" b="1">
                <a:solidFill>
                  <a:schemeClr val="accent1"/>
                </a:solidFill>
              </a:rPr>
              <a:t>Champion</a:t>
            </a:r>
            <a:r>
              <a:rPr lang="en-GB" sz="1800"/>
              <a:t> diversity and inclusion </a:t>
            </a:r>
          </a:p>
        </p:txBody>
      </p:sp>
      <p:grpSp>
        <p:nvGrpSpPr>
          <p:cNvPr id="2" name="Group 1">
            <a:extLst>
              <a:ext uri="{FF2B5EF4-FFF2-40B4-BE49-F238E27FC236}">
                <a16:creationId xmlns:a16="http://schemas.microsoft.com/office/drawing/2014/main" id="{CD28DB34-9D09-E768-C2B3-98A509CD68AF}"/>
              </a:ext>
            </a:extLst>
          </p:cNvPr>
          <p:cNvGrpSpPr/>
          <p:nvPr/>
        </p:nvGrpSpPr>
        <p:grpSpPr>
          <a:xfrm>
            <a:off x="907228" y="548138"/>
            <a:ext cx="4472753" cy="5761724"/>
            <a:chOff x="907228" y="548138"/>
            <a:chExt cx="4472753" cy="5761724"/>
          </a:xfrm>
        </p:grpSpPr>
        <p:sp>
          <p:nvSpPr>
            <p:cNvPr id="21" name="Rectangle 20">
              <a:extLst>
                <a:ext uri="{FF2B5EF4-FFF2-40B4-BE49-F238E27FC236}">
                  <a16:creationId xmlns:a16="http://schemas.microsoft.com/office/drawing/2014/main" id="{2D45C24F-F34C-78E6-FC81-713B99D88188}"/>
                </a:ext>
              </a:extLst>
            </p:cNvPr>
            <p:cNvSpPr/>
            <p:nvPr/>
          </p:nvSpPr>
          <p:spPr>
            <a:xfrm>
              <a:off x="1406172" y="1047083"/>
              <a:ext cx="3973809" cy="5262779"/>
            </a:xfrm>
            <a:prstGeom prst="rect">
              <a:avLst/>
            </a:prstGeom>
            <a:solidFill>
              <a:schemeClr val="bg2"/>
            </a:solidFill>
            <a:ln w="698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68000" tIns="540000" rIns="234000" bIns="46800" rtlCol="0" anchor="t" anchorCtr="0"/>
            <a:lstStyle/>
            <a:p>
              <a:pPr marL="0" indent="0">
                <a:lnSpc>
                  <a:spcPct val="85000"/>
                </a:lnSpc>
                <a:spcAft>
                  <a:spcPts val="1200"/>
                </a:spcAft>
                <a:buNone/>
              </a:pPr>
              <a:r>
                <a:rPr lang="en-GB" sz="3800" b="1">
                  <a:solidFill>
                    <a:schemeClr val="bg1"/>
                  </a:solidFill>
                  <a:latin typeface="Aesthet Nova" pitchFamily="2" charset="77"/>
                </a:rPr>
                <a:t>Resilient and self-reliant </a:t>
              </a:r>
              <a:br>
                <a:rPr lang="en-GB" sz="3800" b="1">
                  <a:solidFill>
                    <a:schemeClr val="bg1"/>
                  </a:solidFill>
                  <a:latin typeface="Aesthet Nova" pitchFamily="2" charset="77"/>
                </a:rPr>
              </a:br>
              <a:r>
                <a:rPr lang="en-GB" sz="2600" b="1">
                  <a:solidFill>
                    <a:schemeClr val="bg1"/>
                  </a:solidFill>
                  <a:latin typeface="Aesthet Nova" pitchFamily="2" charset="77"/>
                </a:rPr>
                <a:t>(the side hustler) </a:t>
              </a:r>
              <a:endParaRPr lang="en-GB" sz="26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a:p>
              <a:pPr marL="0" indent="0">
                <a:lnSpc>
                  <a:spcPct val="113000"/>
                </a:lnSpc>
                <a:buNone/>
              </a:pPr>
              <a:r>
                <a:rPr lang="en-GB">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“I work, like, as a freelancer. I can just work whenever I want to work so that's nice. And this is how I've got this really good niche job, because I'm finding more interest in the stuff that's not about education anymore.”</a:t>
              </a:r>
            </a:p>
          </p:txBody>
        </p:sp>
        <p:pic>
          <p:nvPicPr>
            <p:cNvPr id="6" name="Picture 5">
              <a:extLst>
                <a:ext uri="{FF2B5EF4-FFF2-40B4-BE49-F238E27FC236}">
                  <a16:creationId xmlns:a16="http://schemas.microsoft.com/office/drawing/2014/main" id="{FB8E70C2-C21A-9340-D411-4DC2A5346E9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07228" y="548138"/>
              <a:ext cx="997891" cy="997891"/>
            </a:xfrm>
            <a:prstGeom prst="ellipse">
              <a:avLst/>
            </a:prstGeom>
            <a:solidFill>
              <a:schemeClr val="bg1"/>
            </a:solidFill>
            <a:ln w="69850">
              <a:solidFill>
                <a:schemeClr val="bg1"/>
              </a:solidFill>
            </a:ln>
          </p:spPr>
        </p:pic>
      </p:grpSp>
      <p:pic>
        <p:nvPicPr>
          <p:cNvPr id="5" name="03 resilient and self reliant .mp3">
            <a:hlinkClick r:id="" action="ppaction://media"/>
            <a:extLst>
              <a:ext uri="{FF2B5EF4-FFF2-40B4-BE49-F238E27FC236}">
                <a16:creationId xmlns:a16="http://schemas.microsoft.com/office/drawing/2014/main" id="{832A5321-F82B-B7EC-9392-E91C7DD6DC16}"/>
              </a:ext>
            </a:extLst>
          </p:cNvPr>
          <p:cNvPicPr>
            <a:picLocks noChangeAspect="1"/>
          </p:cNvPicPr>
          <p:nvPr>
            <a:audioFile r:link="rId1"/>
            <p:extLst>
              <p:ext uri="{DAA4B4D4-6D71-4841-9C94-3DE7FCFB9230}">
                <p14:media xmlns:p14="http://schemas.microsoft.com/office/powerpoint/2010/main" r:embed="rId2">
                  <p14:trim st="29519.2148"/>
                  <p14:fade in="250"/>
                </p14:media>
              </p:ext>
            </p:extLst>
          </p:nvPr>
        </p:nvPicPr>
        <p:blipFill>
          <a:blip r:embed="rId6"/>
          <a:stretch>
            <a:fillRect/>
          </a:stretch>
        </p:blipFill>
        <p:spPr>
          <a:xfrm>
            <a:off x="1905119" y="5404517"/>
            <a:ext cx="812800" cy="812800"/>
          </a:xfrm>
          <a:prstGeom prst="rect">
            <a:avLst/>
          </a:prstGeom>
        </p:spPr>
      </p:pic>
    </p:spTree>
    <p:extLst>
      <p:ext uri="{BB962C8B-B14F-4D97-AF65-F5344CB8AC3E}">
        <p14:creationId xmlns:p14="http://schemas.microsoft.com/office/powerpoint/2010/main" val="2751405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1110" fill="hold"/>
                                        <p:tgtEl>
                                          <p:spTgt spid="5"/>
                                        </p:tgtEl>
                                      </p:cBhvr>
                                    </p:cmd>
                                  </p:childTnLst>
                                </p:cTn>
                              </p:par>
                            </p:childTnLst>
                          </p:cTn>
                        </p:par>
                      </p:childTnLst>
                    </p:cTn>
                  </p:par>
                </p:childTnLst>
              </p:cTn>
              <p:nextCondLst>
                <p:cond evt="onClick" delay="0">
                  <p:tgtEl>
                    <p:spTgt spid="5"/>
                  </p:tgtEl>
                </p:cond>
              </p:nextCondLst>
            </p:seq>
            <p:audio>
              <p:cMediaNode vol="80000">
                <p:cTn id="3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6FF8-D776-A0C2-B40D-AC2ABF46E4A1}"/>
              </a:ext>
            </a:extLst>
          </p:cNvPr>
          <p:cNvSpPr>
            <a:spLocks noGrp="1"/>
          </p:cNvSpPr>
          <p:nvPr>
            <p:ph type="ctrTitle"/>
          </p:nvPr>
        </p:nvSpPr>
        <p:spPr/>
        <p:txBody>
          <a:bodyPr/>
          <a:lstStyle/>
          <a:p>
            <a:r>
              <a:rPr lang="en-US"/>
              <a:t>The start of </a:t>
            </a:r>
            <a:r>
              <a:rPr lang="en-US">
                <a:solidFill>
                  <a:schemeClr val="bg2"/>
                </a:solidFill>
              </a:rPr>
              <a:t>the journey</a:t>
            </a:r>
          </a:p>
        </p:txBody>
      </p:sp>
      <p:sp>
        <p:nvSpPr>
          <p:cNvPr id="3" name="Text Placeholder 2">
            <a:extLst>
              <a:ext uri="{FF2B5EF4-FFF2-40B4-BE49-F238E27FC236}">
                <a16:creationId xmlns:a16="http://schemas.microsoft.com/office/drawing/2014/main" id="{9DC9F4C7-AA6E-A7D8-5810-EAB4F7CD5722}"/>
              </a:ext>
            </a:extLst>
          </p:cNvPr>
          <p:cNvSpPr>
            <a:spLocks noGrp="1"/>
          </p:cNvSpPr>
          <p:nvPr>
            <p:ph type="body" sz="quarter" idx="10"/>
          </p:nvPr>
        </p:nvSpPr>
        <p:spPr>
          <a:xfrm>
            <a:off x="1051443" y="1501510"/>
            <a:ext cx="5411987" cy="690546"/>
          </a:xfrm>
        </p:spPr>
        <p:txBody>
          <a:bodyPr/>
          <a:lstStyle/>
          <a:p>
            <a:r>
              <a:rPr lang="en-US"/>
              <a:t>Launching the </a:t>
            </a:r>
            <a:r>
              <a:rPr lang="en-US" b="1">
                <a:solidFill>
                  <a:schemeClr val="accent1"/>
                </a:solidFill>
              </a:rPr>
              <a:t>Big Conversation</a:t>
            </a:r>
          </a:p>
        </p:txBody>
      </p:sp>
      <p:pic>
        <p:nvPicPr>
          <p:cNvPr id="8" name="Picture 7">
            <a:extLst>
              <a:ext uri="{FF2B5EF4-FFF2-40B4-BE49-F238E27FC236}">
                <a16:creationId xmlns:a16="http://schemas.microsoft.com/office/drawing/2014/main" id="{04118DA9-C0A1-3989-6178-A5136F694B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688" t="3578" r="16127" b="30238"/>
          <a:stretch/>
        </p:blipFill>
        <p:spPr>
          <a:xfrm>
            <a:off x="6006413" y="2084915"/>
            <a:ext cx="5727513" cy="5727513"/>
          </a:xfrm>
          <a:prstGeom prst="ellipse">
            <a:avLst/>
          </a:prstGeom>
          <a:solidFill>
            <a:schemeClr val="bg1"/>
          </a:solidFill>
          <a:ln w="196850" cmpd="sng">
            <a:solidFill>
              <a:schemeClr val="bg2"/>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325334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CC39F-6D3A-297C-9797-415182B7DCF3}"/>
              </a:ext>
            </a:extLst>
          </p:cNvPr>
          <p:cNvSpPr>
            <a:spLocks noGrp="1"/>
          </p:cNvSpPr>
          <p:nvPr>
            <p:ph idx="1"/>
          </p:nvPr>
        </p:nvSpPr>
        <p:spPr>
          <a:xfrm>
            <a:off x="6096001" y="2109406"/>
            <a:ext cx="5041691" cy="3976083"/>
          </a:xfrm>
        </p:spPr>
        <p:txBody>
          <a:bodyPr anchor="ctr" anchorCtr="0">
            <a:noAutofit/>
          </a:bodyPr>
          <a:lstStyle/>
          <a:p>
            <a:pPr>
              <a:spcBef>
                <a:spcPts val="0"/>
              </a:spcBef>
              <a:spcAft>
                <a:spcPts val="600"/>
              </a:spcAft>
            </a:pPr>
            <a:r>
              <a:rPr lang="en-GB" sz="1800"/>
              <a:t>Often </a:t>
            </a:r>
            <a:r>
              <a:rPr lang="en-GB" sz="1800" b="1">
                <a:solidFill>
                  <a:schemeClr val="accent1"/>
                </a:solidFill>
              </a:rPr>
              <a:t>unemployed</a:t>
            </a:r>
          </a:p>
          <a:p>
            <a:pPr>
              <a:spcBef>
                <a:spcPts val="0"/>
              </a:spcBef>
              <a:spcAft>
                <a:spcPts val="600"/>
              </a:spcAft>
            </a:pPr>
            <a:r>
              <a:rPr lang="en-GB" sz="1800"/>
              <a:t>Feel like they might </a:t>
            </a:r>
            <a:r>
              <a:rPr lang="en-GB" sz="1800" b="1">
                <a:solidFill>
                  <a:schemeClr val="tx2"/>
                </a:solidFill>
              </a:rPr>
              <a:t>never get work </a:t>
            </a:r>
            <a:r>
              <a:rPr lang="en-GB" sz="1800"/>
              <a:t>and have </a:t>
            </a:r>
            <a:r>
              <a:rPr lang="en-GB" sz="1800" b="1">
                <a:solidFill>
                  <a:schemeClr val="tx2"/>
                </a:solidFill>
              </a:rPr>
              <a:t>given up </a:t>
            </a:r>
            <a:r>
              <a:rPr lang="en-GB" sz="1800"/>
              <a:t>trying </a:t>
            </a:r>
          </a:p>
          <a:p>
            <a:pPr>
              <a:spcBef>
                <a:spcPts val="0"/>
              </a:spcBef>
              <a:spcAft>
                <a:spcPts val="600"/>
              </a:spcAft>
            </a:pPr>
            <a:r>
              <a:rPr lang="en-GB" sz="1800" b="1">
                <a:solidFill>
                  <a:schemeClr val="accent3"/>
                </a:solidFill>
              </a:rPr>
              <a:t>Cost of living </a:t>
            </a:r>
            <a:r>
              <a:rPr lang="en-GB" sz="1800"/>
              <a:t>crisis has </a:t>
            </a:r>
            <a:r>
              <a:rPr lang="en-GB" sz="1800" b="1">
                <a:solidFill>
                  <a:schemeClr val="accent3"/>
                </a:solidFill>
              </a:rPr>
              <a:t>hit them hard </a:t>
            </a:r>
          </a:p>
          <a:p>
            <a:pPr>
              <a:spcBef>
                <a:spcPts val="0"/>
              </a:spcBef>
              <a:spcAft>
                <a:spcPts val="600"/>
              </a:spcAft>
            </a:pPr>
            <a:r>
              <a:rPr lang="en-GB" sz="1800" b="1">
                <a:solidFill>
                  <a:schemeClr val="accent5"/>
                </a:solidFill>
              </a:rPr>
              <a:t>Occasionally young parents</a:t>
            </a:r>
            <a:r>
              <a:rPr lang="en-GB" sz="1800"/>
              <a:t>, if not, main worries are </a:t>
            </a:r>
            <a:r>
              <a:rPr lang="en-GB" sz="1800">
                <a:solidFill>
                  <a:schemeClr val="accent5"/>
                </a:solidFill>
              </a:rPr>
              <a:t>how to provide </a:t>
            </a:r>
            <a:r>
              <a:rPr lang="en-GB" sz="1800"/>
              <a:t>for the people around them</a:t>
            </a:r>
          </a:p>
          <a:p>
            <a:pPr>
              <a:spcBef>
                <a:spcPts val="0"/>
              </a:spcBef>
              <a:spcAft>
                <a:spcPts val="600"/>
              </a:spcAft>
            </a:pPr>
            <a:r>
              <a:rPr lang="en-GB" sz="1800"/>
              <a:t>More likely to turn to </a:t>
            </a:r>
            <a:r>
              <a:rPr lang="en-GB" sz="1800" b="1">
                <a:solidFill>
                  <a:schemeClr val="accent6"/>
                </a:solidFill>
              </a:rPr>
              <a:t>illegal activity </a:t>
            </a:r>
            <a:r>
              <a:rPr lang="en-GB" sz="1800"/>
              <a:t>and engage in </a:t>
            </a:r>
            <a:r>
              <a:rPr lang="en-GB" sz="1800" b="1">
                <a:solidFill>
                  <a:schemeClr val="accent6"/>
                </a:solidFill>
              </a:rPr>
              <a:t>risky behaviours </a:t>
            </a:r>
          </a:p>
          <a:p>
            <a:pPr>
              <a:spcBef>
                <a:spcPts val="0"/>
              </a:spcBef>
              <a:spcAft>
                <a:spcPts val="600"/>
              </a:spcAft>
            </a:pPr>
            <a:r>
              <a:rPr lang="en-GB" sz="1800"/>
              <a:t>Also </a:t>
            </a:r>
            <a:r>
              <a:rPr lang="en-GB" sz="1800" b="1">
                <a:solidFill>
                  <a:schemeClr val="tx2"/>
                </a:solidFill>
              </a:rPr>
              <a:t>feel let down </a:t>
            </a:r>
            <a:r>
              <a:rPr lang="en-GB" sz="1800"/>
              <a:t>and </a:t>
            </a:r>
            <a:r>
              <a:rPr lang="en-GB" sz="1800" b="1">
                <a:solidFill>
                  <a:schemeClr val="tx2"/>
                </a:solidFill>
              </a:rPr>
              <a:t>don’t trust institutions </a:t>
            </a:r>
            <a:r>
              <a:rPr lang="en-GB" sz="1800"/>
              <a:t>around them </a:t>
            </a:r>
          </a:p>
        </p:txBody>
      </p:sp>
      <p:sp>
        <p:nvSpPr>
          <p:cNvPr id="21" name="Rectangle 20">
            <a:extLst>
              <a:ext uri="{FF2B5EF4-FFF2-40B4-BE49-F238E27FC236}">
                <a16:creationId xmlns:a16="http://schemas.microsoft.com/office/drawing/2014/main" id="{2D45C24F-F34C-78E6-FC81-713B99D88188}"/>
              </a:ext>
            </a:extLst>
          </p:cNvPr>
          <p:cNvSpPr/>
          <p:nvPr/>
        </p:nvSpPr>
        <p:spPr>
          <a:xfrm>
            <a:off x="1406172" y="1047083"/>
            <a:ext cx="3973809" cy="5262779"/>
          </a:xfrm>
          <a:prstGeom prst="rect">
            <a:avLst/>
          </a:prstGeom>
          <a:solidFill>
            <a:schemeClr val="accent2"/>
          </a:solidFill>
          <a:ln w="698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68000" tIns="540000" rIns="234000" bIns="46800" rtlCol="0" anchor="t" anchorCtr="0"/>
          <a:lstStyle/>
          <a:p>
            <a:pPr marL="0" indent="0">
              <a:lnSpc>
                <a:spcPct val="85000"/>
              </a:lnSpc>
              <a:spcAft>
                <a:spcPts val="1200"/>
              </a:spcAft>
              <a:buNone/>
            </a:pPr>
            <a:r>
              <a:rPr lang="en-GB" sz="3800" b="1">
                <a:solidFill>
                  <a:schemeClr val="bg1"/>
                </a:solidFill>
                <a:latin typeface="Aesthet Nova" pitchFamily="2" charset="77"/>
              </a:rPr>
              <a:t>Let down and just living</a:t>
            </a:r>
            <a:r>
              <a:rPr lang="en-GB" sz="2600" b="1">
                <a:solidFill>
                  <a:schemeClr val="bg1"/>
                </a:solidFill>
                <a:latin typeface="Aesthet Nova" pitchFamily="2" charset="77"/>
              </a:rPr>
              <a:t> </a:t>
            </a:r>
            <a:endParaRPr lang="en-GB" sz="26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a:p>
            <a:pPr marL="0" indent="0">
              <a:lnSpc>
                <a:spcPct val="113000"/>
              </a:lnSpc>
              <a:buNone/>
            </a:pPr>
            <a:r>
              <a:rPr lang="en-GB" sz="19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“We just need somewhere we can have more places to take the kids because at the end of the day it's ...it's just full of crime... it's disgusting.”</a:t>
            </a:r>
          </a:p>
        </p:txBody>
      </p:sp>
      <p:pic>
        <p:nvPicPr>
          <p:cNvPr id="4" name="230428_1404 (1).mp3">
            <a:hlinkClick r:id="" action="ppaction://media"/>
            <a:extLst>
              <a:ext uri="{FF2B5EF4-FFF2-40B4-BE49-F238E27FC236}">
                <a16:creationId xmlns:a16="http://schemas.microsoft.com/office/drawing/2014/main" id="{81230599-8973-22ED-82FC-71F0273DBFDE}"/>
              </a:ext>
            </a:extLst>
          </p:cNvPr>
          <p:cNvPicPr>
            <a:picLocks noChangeAspect="1"/>
          </p:cNvPicPr>
          <p:nvPr>
            <a:audioFile r:link="rId1"/>
            <p:extLst>
              <p:ext uri="{DAA4B4D4-6D71-4841-9C94-3DE7FCFB9230}">
                <p14:media xmlns:p14="http://schemas.microsoft.com/office/powerpoint/2010/main" r:embed="rId2">
                  <p14:trim st="89062.2403" end="326956.8809"/>
                  <p14:fade in="250" out="250"/>
                </p14:media>
              </p:ext>
            </p:extLst>
          </p:nvPr>
        </p:nvPicPr>
        <p:blipFill>
          <a:blip r:embed="rId5"/>
          <a:stretch>
            <a:fillRect/>
          </a:stretch>
        </p:blipFill>
        <p:spPr>
          <a:xfrm>
            <a:off x="1755554" y="5117214"/>
            <a:ext cx="812800" cy="812800"/>
          </a:xfrm>
          <a:prstGeom prst="rect">
            <a:avLst/>
          </a:prstGeom>
        </p:spPr>
      </p:pic>
      <p:pic>
        <p:nvPicPr>
          <p:cNvPr id="7" name="Picture 6" descr="A child wearing glasses and a hoodie&#10;&#10;AI-generated content may be incorrect.">
            <a:extLst>
              <a:ext uri="{FF2B5EF4-FFF2-40B4-BE49-F238E27FC236}">
                <a16:creationId xmlns:a16="http://schemas.microsoft.com/office/drawing/2014/main" id="{0703D298-E8C8-0CB7-4CC4-7691FF3D5C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5956" y="749600"/>
            <a:ext cx="952315" cy="959572"/>
          </a:xfrm>
          <a:prstGeom prst="ellipse">
            <a:avLst/>
          </a:prstGeom>
          <a:ln w="196850" cmpd="sng">
            <a:solidFill>
              <a:schemeClr val="tx2"/>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11177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5032"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CC39F-6D3A-297C-9797-415182B7DCF3}"/>
              </a:ext>
            </a:extLst>
          </p:cNvPr>
          <p:cNvSpPr>
            <a:spLocks noGrp="1"/>
          </p:cNvSpPr>
          <p:nvPr>
            <p:ph idx="1"/>
          </p:nvPr>
        </p:nvSpPr>
        <p:spPr>
          <a:xfrm>
            <a:off x="6096001" y="2109406"/>
            <a:ext cx="5041691" cy="3976083"/>
          </a:xfrm>
        </p:spPr>
        <p:txBody>
          <a:bodyPr anchor="ctr" anchorCtr="0">
            <a:noAutofit/>
          </a:bodyPr>
          <a:lstStyle/>
          <a:p>
            <a:pPr>
              <a:spcBef>
                <a:spcPts val="0"/>
              </a:spcBef>
              <a:spcAft>
                <a:spcPts val="600"/>
              </a:spcAft>
            </a:pPr>
            <a:r>
              <a:rPr lang="en-GB" sz="1800"/>
              <a:t>This is the group we </a:t>
            </a:r>
            <a:r>
              <a:rPr lang="en-GB" sz="1800" b="1">
                <a:solidFill>
                  <a:schemeClr val="tx2"/>
                </a:solidFill>
              </a:rPr>
              <a:t>engaged with directly the least </a:t>
            </a:r>
          </a:p>
          <a:p>
            <a:pPr>
              <a:spcBef>
                <a:spcPts val="0"/>
              </a:spcBef>
              <a:spcAft>
                <a:spcPts val="600"/>
              </a:spcAft>
            </a:pPr>
            <a:r>
              <a:rPr lang="en-GB" sz="1800"/>
              <a:t>Usually described by their peers</a:t>
            </a:r>
          </a:p>
          <a:p>
            <a:pPr>
              <a:spcBef>
                <a:spcPts val="0"/>
              </a:spcBef>
              <a:spcAft>
                <a:spcPts val="600"/>
              </a:spcAft>
            </a:pPr>
            <a:r>
              <a:rPr lang="en-GB" sz="1800"/>
              <a:t>Often at home, </a:t>
            </a:r>
            <a:r>
              <a:rPr lang="en-GB" sz="1800" b="1">
                <a:solidFill>
                  <a:schemeClr val="bg2"/>
                </a:solidFill>
              </a:rPr>
              <a:t>rarely socialise</a:t>
            </a:r>
          </a:p>
          <a:p>
            <a:pPr>
              <a:spcBef>
                <a:spcPts val="0"/>
              </a:spcBef>
              <a:spcAft>
                <a:spcPts val="600"/>
              </a:spcAft>
            </a:pPr>
            <a:r>
              <a:rPr lang="en-GB" sz="1800"/>
              <a:t>Struggling with </a:t>
            </a:r>
            <a:r>
              <a:rPr lang="en-GB" sz="1800" b="1">
                <a:solidFill>
                  <a:schemeClr val="accent1"/>
                </a:solidFill>
              </a:rPr>
              <a:t>residual mental health issues </a:t>
            </a:r>
            <a:r>
              <a:rPr lang="en-GB" sz="1800"/>
              <a:t>from the pandemic</a:t>
            </a:r>
          </a:p>
          <a:p>
            <a:pPr>
              <a:spcBef>
                <a:spcPts val="0"/>
              </a:spcBef>
              <a:spcAft>
                <a:spcPts val="600"/>
              </a:spcAft>
            </a:pPr>
            <a:r>
              <a:rPr lang="en-GB" sz="1800"/>
              <a:t>Often </a:t>
            </a:r>
            <a:r>
              <a:rPr lang="en-GB" sz="1800" b="1">
                <a:solidFill>
                  <a:schemeClr val="accent6"/>
                </a:solidFill>
              </a:rPr>
              <a:t>not registered </a:t>
            </a:r>
            <a:r>
              <a:rPr lang="en-GB" sz="1800"/>
              <a:t>in </a:t>
            </a:r>
            <a:r>
              <a:rPr lang="en-GB" sz="1800" b="1">
                <a:solidFill>
                  <a:schemeClr val="accent6"/>
                </a:solidFill>
              </a:rPr>
              <a:t>school</a:t>
            </a:r>
            <a:r>
              <a:rPr lang="en-GB" sz="1800"/>
              <a:t> or </a:t>
            </a:r>
            <a:r>
              <a:rPr lang="en-GB" sz="1800" b="1">
                <a:solidFill>
                  <a:schemeClr val="accent6"/>
                </a:solidFill>
              </a:rPr>
              <a:t>working</a:t>
            </a:r>
            <a:r>
              <a:rPr lang="en-GB" sz="1800"/>
              <a:t>, or don’t attend if they are </a:t>
            </a:r>
          </a:p>
          <a:p>
            <a:pPr>
              <a:spcBef>
                <a:spcPts val="0"/>
              </a:spcBef>
              <a:spcAft>
                <a:spcPts val="600"/>
              </a:spcAft>
            </a:pPr>
            <a:r>
              <a:rPr lang="en-GB" sz="1800"/>
              <a:t>Heavy </a:t>
            </a:r>
            <a:r>
              <a:rPr lang="en-GB" sz="1800" b="1">
                <a:solidFill>
                  <a:schemeClr val="accent6"/>
                </a:solidFill>
              </a:rPr>
              <a:t>online</a:t>
            </a:r>
            <a:r>
              <a:rPr lang="en-GB" sz="1800"/>
              <a:t> presence </a:t>
            </a:r>
          </a:p>
          <a:p>
            <a:pPr>
              <a:spcBef>
                <a:spcPts val="0"/>
              </a:spcBef>
              <a:spcAft>
                <a:spcPts val="600"/>
              </a:spcAft>
            </a:pPr>
            <a:r>
              <a:rPr lang="en-GB" sz="1800" b="1">
                <a:solidFill>
                  <a:schemeClr val="accent6"/>
                </a:solidFill>
              </a:rPr>
              <a:t>Do not seek help</a:t>
            </a:r>
            <a:r>
              <a:rPr lang="en-GB" sz="1800"/>
              <a:t>, traditional routes don’t feel accessible </a:t>
            </a:r>
          </a:p>
        </p:txBody>
      </p:sp>
      <p:grpSp>
        <p:nvGrpSpPr>
          <p:cNvPr id="2" name="Group 1">
            <a:extLst>
              <a:ext uri="{FF2B5EF4-FFF2-40B4-BE49-F238E27FC236}">
                <a16:creationId xmlns:a16="http://schemas.microsoft.com/office/drawing/2014/main" id="{CD28DB34-9D09-E768-C2B3-98A509CD68AF}"/>
              </a:ext>
            </a:extLst>
          </p:cNvPr>
          <p:cNvGrpSpPr/>
          <p:nvPr/>
        </p:nvGrpSpPr>
        <p:grpSpPr>
          <a:xfrm>
            <a:off x="907228" y="548138"/>
            <a:ext cx="4472753" cy="5761724"/>
            <a:chOff x="907228" y="548138"/>
            <a:chExt cx="4472753" cy="5761724"/>
          </a:xfrm>
        </p:grpSpPr>
        <p:sp>
          <p:nvSpPr>
            <p:cNvPr id="21" name="Rectangle 20">
              <a:extLst>
                <a:ext uri="{FF2B5EF4-FFF2-40B4-BE49-F238E27FC236}">
                  <a16:creationId xmlns:a16="http://schemas.microsoft.com/office/drawing/2014/main" id="{2D45C24F-F34C-78E6-FC81-713B99D88188}"/>
                </a:ext>
              </a:extLst>
            </p:cNvPr>
            <p:cNvSpPr/>
            <p:nvPr/>
          </p:nvSpPr>
          <p:spPr>
            <a:xfrm>
              <a:off x="1406172" y="1047083"/>
              <a:ext cx="3973809" cy="5262779"/>
            </a:xfrm>
            <a:prstGeom prst="rect">
              <a:avLst/>
            </a:prstGeom>
            <a:solidFill>
              <a:schemeClr val="accent4"/>
            </a:solidFill>
            <a:ln w="698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468000" tIns="540000" rIns="234000" bIns="46800" rtlCol="0" anchor="t" anchorCtr="0"/>
            <a:lstStyle/>
            <a:p>
              <a:pPr marL="0" indent="0">
                <a:lnSpc>
                  <a:spcPct val="85000"/>
                </a:lnSpc>
                <a:spcAft>
                  <a:spcPts val="1200"/>
                </a:spcAft>
                <a:buNone/>
              </a:pPr>
              <a:r>
                <a:rPr lang="en-GB" sz="3800" b="1">
                  <a:solidFill>
                    <a:schemeClr val="bg1"/>
                  </a:solidFill>
                  <a:effectLst/>
                  <a:latin typeface="Aesthet Nova" pitchFamily="2" charset="77"/>
                  <a:ea typeface="Aktiv Grotesk" panose="020B0504020202020204" pitchFamily="34" charset="0"/>
                  <a:cs typeface="Aktiv Grotesk" panose="020B0504020202020204" pitchFamily="34" charset="0"/>
                </a:rPr>
                <a:t>The COVID</a:t>
              </a:r>
              <a:r>
                <a:rPr lang="en-GB" sz="3800" b="1">
                  <a:solidFill>
                    <a:schemeClr val="bg1"/>
                  </a:solidFill>
                  <a:latin typeface="Aesthet Nova" pitchFamily="2" charset="77"/>
                  <a:ea typeface="Aktiv Grotesk" panose="020B0504020202020204" pitchFamily="34" charset="0"/>
                  <a:cs typeface="Aktiv Grotesk" panose="020B0504020202020204" pitchFamily="34" charset="0"/>
                </a:rPr>
                <a:t> cohort</a:t>
              </a:r>
              <a:endParaRPr lang="en-GB" sz="26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a:p>
              <a:pPr marL="0" indent="0">
                <a:lnSpc>
                  <a:spcPct val="113000"/>
                </a:lnSpc>
                <a:buNone/>
              </a:pPr>
              <a:r>
                <a:rPr lang="en-GB" sz="19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“You’re really lucky to speak </a:t>
              </a:r>
              <a:br>
                <a:rPr lang="en-GB" sz="19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br>
              <a:r>
                <a:rPr lang="en-GB" sz="19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rPr>
                <a:t>to her today, she very rarely goes out. She’s always at home with me.”</a:t>
              </a:r>
            </a:p>
            <a:p>
              <a:pPr marL="0" indent="0">
                <a:buNone/>
              </a:pPr>
              <a:endParaRPr lang="en-GB" sz="1700">
                <a:solidFill>
                  <a:schemeClr val="bg1"/>
                </a:solidFill>
                <a:effectLst/>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6" name="Picture 5">
              <a:extLst>
                <a:ext uri="{FF2B5EF4-FFF2-40B4-BE49-F238E27FC236}">
                  <a16:creationId xmlns:a16="http://schemas.microsoft.com/office/drawing/2014/main" id="{FB8E70C2-C21A-9340-D411-4DC2A5346E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7228" y="548138"/>
              <a:ext cx="997891" cy="997891"/>
            </a:xfrm>
            <a:prstGeom prst="ellipse">
              <a:avLst/>
            </a:prstGeom>
            <a:solidFill>
              <a:schemeClr val="bg1"/>
            </a:solidFill>
            <a:ln w="69850">
              <a:solidFill>
                <a:schemeClr val="bg1"/>
              </a:solidFill>
            </a:ln>
          </p:spPr>
        </p:pic>
      </p:grpSp>
      <p:pic>
        <p:nvPicPr>
          <p:cNvPr id="5" name="05 The covid cohort  (1).mp3">
            <a:hlinkClick r:id="" action="ppaction://media"/>
            <a:extLst>
              <a:ext uri="{FF2B5EF4-FFF2-40B4-BE49-F238E27FC236}">
                <a16:creationId xmlns:a16="http://schemas.microsoft.com/office/drawing/2014/main" id="{B1C14DC6-2A1C-D264-7574-70E73A9875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119" y="4998117"/>
            <a:ext cx="812800" cy="812800"/>
          </a:xfrm>
          <a:prstGeom prst="rect">
            <a:avLst/>
          </a:prstGeom>
        </p:spPr>
      </p:pic>
    </p:spTree>
    <p:extLst>
      <p:ext uri="{BB962C8B-B14F-4D97-AF65-F5344CB8AC3E}">
        <p14:creationId xmlns:p14="http://schemas.microsoft.com/office/powerpoint/2010/main" val="3412137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6210" fill="hold"/>
                                        <p:tgtEl>
                                          <p:spTgt spid="5"/>
                                        </p:tgtEl>
                                      </p:cBhvr>
                                    </p:cmd>
                                  </p:childTnLst>
                                </p:cTn>
                              </p:par>
                            </p:childTnLst>
                          </p:cTn>
                        </p:par>
                      </p:childTnLst>
                    </p:cTn>
                  </p:par>
                </p:childTnLst>
              </p:cTn>
              <p:nextCondLst>
                <p:cond evt="onClick" delay="0">
                  <p:tgtEl>
                    <p:spTgt spid="5"/>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63C509-DEEA-A80A-4091-436FF5AAE102}"/>
              </a:ext>
            </a:extLst>
          </p:cNvPr>
          <p:cNvSpPr>
            <a:spLocks noGrp="1"/>
          </p:cNvSpPr>
          <p:nvPr>
            <p:ph type="ctrTitle"/>
          </p:nvPr>
        </p:nvSpPr>
        <p:spPr/>
        <p:txBody>
          <a:bodyPr/>
          <a:lstStyle/>
          <a:p>
            <a:r>
              <a:rPr lang="en-GB"/>
              <a:t>What is different about this research? </a:t>
            </a:r>
          </a:p>
        </p:txBody>
      </p:sp>
      <p:sp>
        <p:nvSpPr>
          <p:cNvPr id="7" name="Text Placeholder 6">
            <a:extLst>
              <a:ext uri="{FF2B5EF4-FFF2-40B4-BE49-F238E27FC236}">
                <a16:creationId xmlns:a16="http://schemas.microsoft.com/office/drawing/2014/main" id="{D2F5606A-C1EB-5D60-76CD-9EC2A820E44A}"/>
              </a:ext>
            </a:extLst>
          </p:cNvPr>
          <p:cNvSpPr>
            <a:spLocks noGrp="1"/>
          </p:cNvSpPr>
          <p:nvPr>
            <p:ph type="body" sz="quarter" idx="10"/>
          </p:nvPr>
        </p:nvSpPr>
        <p:spPr>
          <a:xfrm>
            <a:off x="1051443" y="2262187"/>
            <a:ext cx="10063162" cy="1166813"/>
          </a:xfrm>
        </p:spPr>
        <p:txBody>
          <a:bodyPr/>
          <a:lstStyle/>
          <a:p>
            <a:r>
              <a:rPr lang="en-GB"/>
              <a:t>Introducing behaviour change </a:t>
            </a:r>
          </a:p>
        </p:txBody>
      </p:sp>
      <p:pic>
        <p:nvPicPr>
          <p:cNvPr id="2" name="Picture 1">
            <a:extLst>
              <a:ext uri="{FF2B5EF4-FFF2-40B4-BE49-F238E27FC236}">
                <a16:creationId xmlns:a16="http://schemas.microsoft.com/office/drawing/2014/main" id="{ECDEF99C-6973-0F1A-945B-243482ED5E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425" t="1582" r="11914" b="24758"/>
          <a:stretch/>
        </p:blipFill>
        <p:spPr>
          <a:xfrm>
            <a:off x="6006413" y="2084915"/>
            <a:ext cx="5727513" cy="5727513"/>
          </a:xfrm>
          <a:prstGeom prst="ellipse">
            <a:avLst/>
          </a:prstGeom>
          <a:gradFill flip="none" rotWithShape="1">
            <a:gsLst>
              <a:gs pos="63990">
                <a:srgbClr val="FCDC8D"/>
              </a:gs>
              <a:gs pos="0">
                <a:schemeClr val="accent6">
                  <a:lumMod val="0"/>
                  <a:lumOff val="100000"/>
                </a:schemeClr>
              </a:gs>
              <a:gs pos="35000">
                <a:schemeClr val="accent6">
                  <a:lumMod val="0"/>
                  <a:lumOff val="100000"/>
                </a:schemeClr>
              </a:gs>
              <a:gs pos="100000">
                <a:schemeClr val="accent6">
                  <a:lumMod val="100000"/>
                </a:schemeClr>
              </a:gs>
            </a:gsLst>
            <a:lin ang="5400000" scaled="0"/>
            <a:tileRect/>
          </a:gradFill>
          <a:ln w="196850" cmpd="sng">
            <a:solidFill>
              <a:schemeClr val="accent3"/>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6591439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white text and colorful lines&#10;&#10;Description automatically generated">
            <a:extLst>
              <a:ext uri="{FF2B5EF4-FFF2-40B4-BE49-F238E27FC236}">
                <a16:creationId xmlns:a16="http://schemas.microsoft.com/office/drawing/2014/main" id="{264F01A7-D4A2-9547-1A15-9AD8B7CD3A44}"/>
              </a:ext>
            </a:extLst>
          </p:cNvPr>
          <p:cNvPicPr>
            <a:picLocks noChangeAspect="1"/>
          </p:cNvPicPr>
          <p:nvPr/>
        </p:nvPicPr>
        <p:blipFill rotWithShape="1">
          <a:blip r:embed="rId4"/>
          <a:srcRect l="3295" t="20503" r="3169" b="16187"/>
          <a:stretch/>
        </p:blipFill>
        <p:spPr>
          <a:xfrm>
            <a:off x="1256" y="2960"/>
            <a:ext cx="9008014" cy="4299215"/>
          </a:xfrm>
          <a:prstGeom prst="rect">
            <a:avLst/>
          </a:prstGeom>
        </p:spPr>
      </p:pic>
    </p:spTree>
    <p:extLst>
      <p:ext uri="{BB962C8B-B14F-4D97-AF65-F5344CB8AC3E}">
        <p14:creationId xmlns:p14="http://schemas.microsoft.com/office/powerpoint/2010/main" val="41653836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D0591-B95E-5E05-C4AC-6C21B81E05E1}"/>
              </a:ext>
            </a:extLst>
          </p:cNvPr>
          <p:cNvSpPr>
            <a:spLocks noGrp="1"/>
          </p:cNvSpPr>
          <p:nvPr>
            <p:ph type="title"/>
          </p:nvPr>
        </p:nvSpPr>
        <p:spPr/>
        <p:txBody>
          <a:bodyPr/>
          <a:lstStyle/>
          <a:p>
            <a:r>
              <a:rPr lang="en-GB"/>
              <a:t>The COM-B model of behaviour change</a:t>
            </a:r>
          </a:p>
        </p:txBody>
      </p:sp>
      <p:pic>
        <p:nvPicPr>
          <p:cNvPr id="8" name="Picture 7" descr="A diagram of a pie chart&#10;&#10;Description automatically generated with medium confidence">
            <a:extLst>
              <a:ext uri="{FF2B5EF4-FFF2-40B4-BE49-F238E27FC236}">
                <a16:creationId xmlns:a16="http://schemas.microsoft.com/office/drawing/2014/main" id="{8641E1EC-7131-BD79-94A8-F5DFF78F21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96862" y="2130425"/>
            <a:ext cx="3697358" cy="3835227"/>
          </a:xfrm>
          <a:prstGeom prst="rect">
            <a:avLst/>
          </a:prstGeom>
        </p:spPr>
      </p:pic>
      <p:pic>
        <p:nvPicPr>
          <p:cNvPr id="2" name="Picture 1" descr="A diagram of a pie chart&#10;&#10;Description automatically generated with medium confidence">
            <a:extLst>
              <a:ext uri="{FF2B5EF4-FFF2-40B4-BE49-F238E27FC236}">
                <a16:creationId xmlns:a16="http://schemas.microsoft.com/office/drawing/2014/main" id="{1DEC9FAE-4409-3E31-8EBB-BF1BD45E29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94220" y="1059842"/>
            <a:ext cx="4606372" cy="5976394"/>
          </a:xfrm>
          <a:prstGeom prst="rect">
            <a:avLst/>
          </a:prstGeom>
        </p:spPr>
      </p:pic>
    </p:spTree>
    <p:extLst>
      <p:ext uri="{BB962C8B-B14F-4D97-AF65-F5344CB8AC3E}">
        <p14:creationId xmlns:p14="http://schemas.microsoft.com/office/powerpoint/2010/main" val="40720926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D0591-B95E-5E05-C4AC-6C21B81E05E1}"/>
              </a:ext>
            </a:extLst>
          </p:cNvPr>
          <p:cNvSpPr>
            <a:spLocks noGrp="1"/>
          </p:cNvSpPr>
          <p:nvPr>
            <p:ph type="title"/>
          </p:nvPr>
        </p:nvSpPr>
        <p:spPr/>
        <p:txBody>
          <a:bodyPr/>
          <a:lstStyle/>
          <a:p>
            <a:r>
              <a:rPr lang="en-GB"/>
              <a:t>The COM-B model of behaviour change</a:t>
            </a:r>
          </a:p>
        </p:txBody>
      </p:sp>
      <p:pic>
        <p:nvPicPr>
          <p:cNvPr id="8" name="Picture 7" descr="A diagram of a pie chart&#10;&#10;Description automatically generated with medium confidence">
            <a:extLst>
              <a:ext uri="{FF2B5EF4-FFF2-40B4-BE49-F238E27FC236}">
                <a16:creationId xmlns:a16="http://schemas.microsoft.com/office/drawing/2014/main" id="{8641E1EC-7131-BD79-94A8-F5DFF78F21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3539556">
            <a:off x="1396862" y="2130425"/>
            <a:ext cx="7308226" cy="7580739"/>
          </a:xfrm>
          <a:prstGeom prst="rect">
            <a:avLst/>
          </a:prstGeom>
        </p:spPr>
      </p:pic>
    </p:spTree>
    <p:extLst>
      <p:ext uri="{BB962C8B-B14F-4D97-AF65-F5344CB8AC3E}">
        <p14:creationId xmlns:p14="http://schemas.microsoft.com/office/powerpoint/2010/main" val="271522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D0591-B95E-5E05-C4AC-6C21B81E05E1}"/>
              </a:ext>
            </a:extLst>
          </p:cNvPr>
          <p:cNvSpPr>
            <a:spLocks noGrp="1"/>
          </p:cNvSpPr>
          <p:nvPr>
            <p:ph type="title"/>
          </p:nvPr>
        </p:nvSpPr>
        <p:spPr/>
        <p:txBody>
          <a:bodyPr/>
          <a:lstStyle/>
          <a:p>
            <a:r>
              <a:rPr lang="en-GB"/>
              <a:t>The COM-B model of behaviour change</a:t>
            </a:r>
          </a:p>
        </p:txBody>
      </p:sp>
      <p:pic>
        <p:nvPicPr>
          <p:cNvPr id="8" name="Picture 7" descr="A diagram of a pie chart&#10;&#10;Description automatically generated with medium confidence">
            <a:extLst>
              <a:ext uri="{FF2B5EF4-FFF2-40B4-BE49-F238E27FC236}">
                <a16:creationId xmlns:a16="http://schemas.microsoft.com/office/drawing/2014/main" id="{8641E1EC-7131-BD79-94A8-F5DFF78F21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7985825">
            <a:off x="1396862" y="2130425"/>
            <a:ext cx="7308226" cy="7580739"/>
          </a:xfrm>
          <a:prstGeom prst="rect">
            <a:avLst/>
          </a:prstGeom>
        </p:spPr>
      </p:pic>
    </p:spTree>
    <p:extLst>
      <p:ext uri="{BB962C8B-B14F-4D97-AF65-F5344CB8AC3E}">
        <p14:creationId xmlns:p14="http://schemas.microsoft.com/office/powerpoint/2010/main" val="1310459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D0591-B95E-5E05-C4AC-6C21B81E05E1}"/>
              </a:ext>
            </a:extLst>
          </p:cNvPr>
          <p:cNvSpPr>
            <a:spLocks noGrp="1"/>
          </p:cNvSpPr>
          <p:nvPr>
            <p:ph type="title"/>
          </p:nvPr>
        </p:nvSpPr>
        <p:spPr/>
        <p:txBody>
          <a:bodyPr/>
          <a:lstStyle/>
          <a:p>
            <a:r>
              <a:rPr lang="en-GB"/>
              <a:t>The COM-B model of behaviour change</a:t>
            </a:r>
          </a:p>
        </p:txBody>
      </p:sp>
      <p:pic>
        <p:nvPicPr>
          <p:cNvPr id="8" name="Picture 7" descr="A diagram of a pie chart&#10;&#10;Description automatically generated with medium confidence">
            <a:extLst>
              <a:ext uri="{FF2B5EF4-FFF2-40B4-BE49-F238E27FC236}">
                <a16:creationId xmlns:a16="http://schemas.microsoft.com/office/drawing/2014/main" id="{8641E1EC-7131-BD79-94A8-F5DFF78F21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396862" y="2130425"/>
            <a:ext cx="7308226" cy="7580739"/>
          </a:xfrm>
          <a:prstGeom prst="rect">
            <a:avLst/>
          </a:prstGeom>
        </p:spPr>
      </p:pic>
    </p:spTree>
    <p:extLst>
      <p:ext uri="{BB962C8B-B14F-4D97-AF65-F5344CB8AC3E}">
        <p14:creationId xmlns:p14="http://schemas.microsoft.com/office/powerpoint/2010/main" val="3205441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DC28-2EDB-AC4B-A234-D44A7FA177F2}"/>
              </a:ext>
            </a:extLst>
          </p:cNvPr>
          <p:cNvSpPr>
            <a:spLocks noGrp="1"/>
          </p:cNvSpPr>
          <p:nvPr>
            <p:ph type="ctrTitle"/>
          </p:nvPr>
        </p:nvSpPr>
        <p:spPr/>
        <p:txBody>
          <a:bodyPr/>
          <a:lstStyle/>
          <a:p>
            <a:r>
              <a:rPr lang="en-GB"/>
              <a:t>End of a chapter, </a:t>
            </a:r>
            <a:br>
              <a:rPr lang="en-GB"/>
            </a:br>
            <a:r>
              <a:rPr lang="en-GB">
                <a:solidFill>
                  <a:schemeClr val="accent3"/>
                </a:solidFill>
              </a:rPr>
              <a:t>start</a:t>
            </a:r>
            <a:r>
              <a:rPr lang="en-GB"/>
              <a:t> of a </a:t>
            </a:r>
            <a:r>
              <a:rPr lang="en-GB">
                <a:solidFill>
                  <a:schemeClr val="tx2"/>
                </a:solidFill>
              </a:rPr>
              <a:t>new one </a:t>
            </a:r>
          </a:p>
        </p:txBody>
      </p:sp>
      <p:sp>
        <p:nvSpPr>
          <p:cNvPr id="3" name="Text Placeholder 2">
            <a:extLst>
              <a:ext uri="{FF2B5EF4-FFF2-40B4-BE49-F238E27FC236}">
                <a16:creationId xmlns:a16="http://schemas.microsoft.com/office/drawing/2014/main" id="{9BB00419-CEC9-6500-0D2E-94F46AFAABD9}"/>
              </a:ext>
            </a:extLst>
          </p:cNvPr>
          <p:cNvSpPr>
            <a:spLocks noGrp="1"/>
          </p:cNvSpPr>
          <p:nvPr>
            <p:ph type="body" sz="quarter" idx="10"/>
          </p:nvPr>
        </p:nvSpPr>
        <p:spPr>
          <a:xfrm>
            <a:off x="1051443" y="2415909"/>
            <a:ext cx="10063162" cy="1166813"/>
          </a:xfrm>
        </p:spPr>
        <p:txBody>
          <a:bodyPr/>
          <a:lstStyle/>
          <a:p>
            <a:r>
              <a:rPr lang="en-GB"/>
              <a:t>Recommendations &amp; next steps </a:t>
            </a:r>
          </a:p>
        </p:txBody>
      </p:sp>
      <p:pic>
        <p:nvPicPr>
          <p:cNvPr id="4" name="Picture 3">
            <a:extLst>
              <a:ext uri="{FF2B5EF4-FFF2-40B4-BE49-F238E27FC236}">
                <a16:creationId xmlns:a16="http://schemas.microsoft.com/office/drawing/2014/main" id="{4FB1907D-43C4-B72F-0A6C-26ADBC8AB5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06413" y="2084915"/>
            <a:ext cx="5727513" cy="5727513"/>
          </a:xfrm>
          <a:prstGeom prst="ellipse">
            <a:avLst/>
          </a:prstGeom>
          <a:ln w="196850" cmpd="sng">
            <a:solidFill>
              <a:schemeClr val="accent5"/>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2397319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ghnut 1">
            <a:extLst>
              <a:ext uri="{FF2B5EF4-FFF2-40B4-BE49-F238E27FC236}">
                <a16:creationId xmlns:a16="http://schemas.microsoft.com/office/drawing/2014/main" id="{C56F6C57-4FFB-CBEF-96CB-5136E27BB7F7}"/>
              </a:ext>
            </a:extLst>
          </p:cNvPr>
          <p:cNvSpPr/>
          <p:nvPr/>
        </p:nvSpPr>
        <p:spPr>
          <a:xfrm>
            <a:off x="6096000" y="2644105"/>
            <a:ext cx="6228287" cy="6228287"/>
          </a:xfrm>
          <a:prstGeom prst="donu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65034181-A512-1DF9-96AD-0072C86FB0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52919">
            <a:off x="6400799" y="2440670"/>
            <a:ext cx="2872370" cy="5273146"/>
          </a:xfrm>
          <a:prstGeom prst="rect">
            <a:avLst/>
          </a:prstGeom>
        </p:spPr>
      </p:pic>
      <p:pic>
        <p:nvPicPr>
          <p:cNvPr id="4" name="Picture 3">
            <a:extLst>
              <a:ext uri="{FF2B5EF4-FFF2-40B4-BE49-F238E27FC236}">
                <a16:creationId xmlns:a16="http://schemas.microsoft.com/office/drawing/2014/main" id="{C648C3E3-FBDA-0280-4601-71B1745704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706" t="-705"/>
          <a:stretch/>
        </p:blipFill>
        <p:spPr>
          <a:xfrm rot="333862">
            <a:off x="7977544" y="2996437"/>
            <a:ext cx="3446096" cy="4161615"/>
          </a:xfrm>
          <a:prstGeom prst="rect">
            <a:avLst/>
          </a:prstGeom>
        </p:spPr>
      </p:pic>
      <p:sp>
        <p:nvSpPr>
          <p:cNvPr id="6" name="Title 5">
            <a:extLst>
              <a:ext uri="{FF2B5EF4-FFF2-40B4-BE49-F238E27FC236}">
                <a16:creationId xmlns:a16="http://schemas.microsoft.com/office/drawing/2014/main" id="{2B573DB4-78B9-4FCC-6A79-D6D03D280441}"/>
              </a:ext>
            </a:extLst>
          </p:cNvPr>
          <p:cNvSpPr>
            <a:spLocks noGrp="1"/>
          </p:cNvSpPr>
          <p:nvPr>
            <p:ph type="title"/>
          </p:nvPr>
        </p:nvSpPr>
        <p:spPr/>
        <p:txBody>
          <a:bodyPr/>
          <a:lstStyle/>
          <a:p>
            <a:r>
              <a:rPr lang="en-GB"/>
              <a:t>End of a chapter, </a:t>
            </a:r>
            <a:r>
              <a:rPr lang="en-GB">
                <a:solidFill>
                  <a:schemeClr val="accent5"/>
                </a:solidFill>
              </a:rPr>
              <a:t>start of a new one </a:t>
            </a:r>
          </a:p>
        </p:txBody>
      </p:sp>
      <p:sp>
        <p:nvSpPr>
          <p:cNvPr id="7" name="Content Placeholder 6">
            <a:extLst>
              <a:ext uri="{FF2B5EF4-FFF2-40B4-BE49-F238E27FC236}">
                <a16:creationId xmlns:a16="http://schemas.microsoft.com/office/drawing/2014/main" id="{D06CF9AE-FAD9-B093-6470-61A80A53E310}"/>
              </a:ext>
            </a:extLst>
          </p:cNvPr>
          <p:cNvSpPr>
            <a:spLocks noGrp="1"/>
          </p:cNvSpPr>
          <p:nvPr>
            <p:ph idx="1"/>
          </p:nvPr>
        </p:nvSpPr>
        <p:spPr>
          <a:xfrm>
            <a:off x="1048264" y="2005012"/>
            <a:ext cx="5545041" cy="3753237"/>
          </a:xfrm>
        </p:spPr>
        <p:txBody>
          <a:bodyPr>
            <a:noAutofit/>
          </a:bodyPr>
          <a:lstStyle/>
          <a:p>
            <a:pPr marL="0" indent="0">
              <a:buNone/>
            </a:pPr>
            <a:r>
              <a:rPr lang="en-GB"/>
              <a:t>Six months ago, we launched </a:t>
            </a:r>
            <a:r>
              <a:rPr lang="en-GB" b="1">
                <a:solidFill>
                  <a:schemeClr val="accent1"/>
                </a:solidFill>
              </a:rPr>
              <a:t>the</a:t>
            </a:r>
            <a:r>
              <a:rPr lang="en-GB">
                <a:solidFill>
                  <a:schemeClr val="accent1"/>
                </a:solidFill>
              </a:rPr>
              <a:t> </a:t>
            </a:r>
            <a:r>
              <a:rPr lang="en-GB" b="1">
                <a:solidFill>
                  <a:schemeClr val="accent1"/>
                </a:solidFill>
              </a:rPr>
              <a:t>Big Conversation</a:t>
            </a:r>
            <a:r>
              <a:rPr lang="en-GB"/>
              <a:t>, and today marks the </a:t>
            </a:r>
            <a:r>
              <a:rPr lang="en-GB" b="1">
                <a:solidFill>
                  <a:schemeClr val="bg2"/>
                </a:solidFill>
              </a:rPr>
              <a:t>end of the first phase</a:t>
            </a:r>
            <a:r>
              <a:rPr lang="en-GB"/>
              <a:t>. </a:t>
            </a:r>
          </a:p>
          <a:p>
            <a:pPr marL="0" indent="0">
              <a:buNone/>
            </a:pPr>
            <a:r>
              <a:rPr lang="en-GB"/>
              <a:t>We </a:t>
            </a:r>
            <a:r>
              <a:rPr lang="en-GB" b="1">
                <a:solidFill>
                  <a:schemeClr val="accent4"/>
                </a:solidFill>
              </a:rPr>
              <a:t>wanted to find who the young people of Wrexham were</a:t>
            </a:r>
            <a:r>
              <a:rPr lang="en-GB">
                <a:solidFill>
                  <a:schemeClr val="accent4"/>
                </a:solidFill>
              </a:rPr>
              <a:t>, </a:t>
            </a:r>
            <a:r>
              <a:rPr lang="en-GB"/>
              <a:t>where they were and </a:t>
            </a:r>
            <a:r>
              <a:rPr lang="en-GB" b="1">
                <a:solidFill>
                  <a:schemeClr val="accent2"/>
                </a:solidFill>
              </a:rPr>
              <a:t>what they needed</a:t>
            </a:r>
            <a:r>
              <a:rPr lang="en-GB">
                <a:solidFill>
                  <a:schemeClr val="accent2"/>
                </a:solidFill>
              </a:rPr>
              <a:t>. </a:t>
            </a:r>
          </a:p>
        </p:txBody>
      </p:sp>
      <p:sp>
        <p:nvSpPr>
          <p:cNvPr id="3" name="TextBox 2">
            <a:extLst>
              <a:ext uri="{FF2B5EF4-FFF2-40B4-BE49-F238E27FC236}">
                <a16:creationId xmlns:a16="http://schemas.microsoft.com/office/drawing/2014/main" id="{E5D0CA1E-8502-F382-DE90-E380914A523A}"/>
              </a:ext>
            </a:extLst>
          </p:cNvPr>
          <p:cNvSpPr txBox="1"/>
          <p:nvPr/>
        </p:nvSpPr>
        <p:spPr>
          <a:xfrm>
            <a:off x="2506134" y="4866964"/>
            <a:ext cx="9335910" cy="1384995"/>
          </a:xfrm>
          <a:prstGeom prst="rect">
            <a:avLst/>
          </a:prstGeom>
          <a:noFill/>
        </p:spPr>
        <p:txBody>
          <a:bodyPr wrap="square">
            <a:spAutoFit/>
          </a:bodyPr>
          <a:lstStyle/>
          <a:p>
            <a:pPr marL="0" indent="0" algn="r">
              <a:buNone/>
            </a:pPr>
            <a:r>
              <a:rPr lang="en-GB" sz="8400" b="1">
                <a:solidFill>
                  <a:schemeClr val="accent5"/>
                </a:solidFill>
                <a:latin typeface="Aesthet Nova" pitchFamily="2" charset="77"/>
              </a:rPr>
              <a:t>So… now what? </a:t>
            </a:r>
          </a:p>
        </p:txBody>
      </p:sp>
    </p:spTree>
    <p:extLst>
      <p:ext uri="{BB962C8B-B14F-4D97-AF65-F5344CB8AC3E}">
        <p14:creationId xmlns:p14="http://schemas.microsoft.com/office/powerpoint/2010/main" val="35842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50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par>
                          <p:cTn id="23" fill="hold">
                            <p:stCondLst>
                              <p:cond delay="2500"/>
                            </p:stCondLst>
                            <p:childTnLst>
                              <p:par>
                                <p:cTn id="24" presetID="49" presetClass="entr" presetSubtype="0" decel="100000" fill="hold" grpId="0" nodeType="afterEffect">
                                  <p:stCondLst>
                                    <p:cond delay="1500"/>
                                  </p:stCondLst>
                                  <p:iterate type="lt">
                                    <p:tmPct val="10000"/>
                                  </p:iterate>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style.rotation</p:attrName>
                                        </p:attrNameLst>
                                      </p:cBhvr>
                                      <p:tavLst>
                                        <p:tav tm="0">
                                          <p:val>
                                            <p:fltVal val="360"/>
                                          </p:val>
                                        </p:tav>
                                        <p:tav tm="100000">
                                          <p:val>
                                            <p:fltVal val="0"/>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uiExpand="1" build="p"/>
      <p:bldP spid="3"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lstStyle/>
          <a:p>
            <a:r>
              <a:rPr lang="en-US"/>
              <a:t>Launching the </a:t>
            </a:r>
            <a:r>
              <a:rPr lang="en-US" sz="4800">
                <a:solidFill>
                  <a:schemeClr val="accent5"/>
                </a:solidFill>
              </a:rPr>
              <a:t>Big </a:t>
            </a:r>
            <a:r>
              <a:rPr lang="en-US" sz="4800">
                <a:solidFill>
                  <a:schemeClr val="accent6"/>
                </a:solidFill>
              </a:rPr>
              <a:t>Conversation</a:t>
            </a:r>
          </a:p>
        </p:txBody>
      </p:sp>
      <p:sp>
        <p:nvSpPr>
          <p:cNvPr id="3" name="Content Placeholder 2">
            <a:extLst>
              <a:ext uri="{FF2B5EF4-FFF2-40B4-BE49-F238E27FC236}">
                <a16:creationId xmlns:a16="http://schemas.microsoft.com/office/drawing/2014/main" id="{51E9098A-9B11-D2EA-C142-EAE7FE5CA467}"/>
              </a:ext>
            </a:extLst>
          </p:cNvPr>
          <p:cNvSpPr>
            <a:spLocks noGrp="1"/>
          </p:cNvSpPr>
          <p:nvPr>
            <p:ph idx="1"/>
          </p:nvPr>
        </p:nvSpPr>
        <p:spPr>
          <a:xfrm>
            <a:off x="1048265" y="2005012"/>
            <a:ext cx="7198920" cy="1754326"/>
          </a:xfrm>
        </p:spPr>
        <p:txBody>
          <a:bodyPr wrap="square">
            <a:spAutoFit/>
          </a:bodyPr>
          <a:lstStyle/>
          <a:p>
            <a:pPr marL="0" indent="0">
              <a:buNone/>
            </a:pPr>
            <a:r>
              <a:rPr lang="en-GB"/>
              <a:t>As we continue to grapple with the the long-term effects of t</a:t>
            </a:r>
            <a:r>
              <a:rPr lang="en-GB">
                <a:effectLst/>
                <a:ea typeface="Calibri" panose="020F0502020204030204" pitchFamily="34" charset="0"/>
                <a:cs typeface="Times New Roman (Body CS)"/>
              </a:rPr>
              <a:t>he last decade’s events - particularly the COVID-19 pandemic and the cost-of-living crisis</a:t>
            </a:r>
            <a:r>
              <a:rPr lang="en-GB"/>
              <a:t>, more and more light had been shed on the </a:t>
            </a:r>
            <a:r>
              <a:rPr lang="en-GB" b="1">
                <a:solidFill>
                  <a:schemeClr val="accent1"/>
                </a:solidFill>
              </a:rPr>
              <a:t>profound impact </a:t>
            </a:r>
            <a:r>
              <a:rPr lang="en-GB"/>
              <a:t>those events have had on </a:t>
            </a:r>
            <a:r>
              <a:rPr lang="en-GB" b="1">
                <a:solidFill>
                  <a:schemeClr val="accent5"/>
                </a:solidFill>
              </a:rPr>
              <a:t>younger generations</a:t>
            </a:r>
            <a:r>
              <a:rPr lang="en-GB"/>
              <a:t>.</a:t>
            </a:r>
          </a:p>
        </p:txBody>
      </p:sp>
      <p:sp>
        <p:nvSpPr>
          <p:cNvPr id="11" name="Parallelogram 10">
            <a:extLst>
              <a:ext uri="{FF2B5EF4-FFF2-40B4-BE49-F238E27FC236}">
                <a16:creationId xmlns:a16="http://schemas.microsoft.com/office/drawing/2014/main" id="{1BD7B9E2-8D0A-8DAA-9846-5196258FB6B5}"/>
              </a:ext>
            </a:extLst>
          </p:cNvPr>
          <p:cNvSpPr>
            <a:spLocks/>
          </p:cNvSpPr>
          <p:nvPr/>
        </p:nvSpPr>
        <p:spPr>
          <a:xfrm>
            <a:off x="3757152" y="4181272"/>
            <a:ext cx="5457983" cy="1381460"/>
          </a:xfrm>
          <a:prstGeom prst="parallelogram">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lstStyle/>
          <a:p>
            <a:pPr algn="ctr"/>
            <a:r>
              <a:rPr lang="en-GB" sz="2700" b="1">
                <a:solidFill>
                  <a:schemeClr val="bg1"/>
                </a:solidFill>
                <a:latin typeface="Aesthet Nova" pitchFamily="2" charset="77"/>
              </a:rPr>
              <a:t>We know the facts</a:t>
            </a:r>
          </a:p>
        </p:txBody>
      </p:sp>
      <p:sp>
        <p:nvSpPr>
          <p:cNvPr id="14" name="Parallelogram 13">
            <a:extLst>
              <a:ext uri="{FF2B5EF4-FFF2-40B4-BE49-F238E27FC236}">
                <a16:creationId xmlns:a16="http://schemas.microsoft.com/office/drawing/2014/main" id="{FF340C2A-EF59-F180-78B2-8398C67B5DD9}"/>
              </a:ext>
            </a:extLst>
          </p:cNvPr>
          <p:cNvSpPr>
            <a:spLocks/>
          </p:cNvSpPr>
          <p:nvPr/>
        </p:nvSpPr>
        <p:spPr>
          <a:xfrm>
            <a:off x="5800209" y="5214893"/>
            <a:ext cx="6073948" cy="1238079"/>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700" b="1">
                <a:solidFill>
                  <a:schemeClr val="bg1"/>
                </a:solidFill>
                <a:latin typeface="Aesthet Nova" pitchFamily="2" charset="77"/>
              </a:rPr>
              <a:t>We know the numbers</a:t>
            </a:r>
          </a:p>
        </p:txBody>
      </p:sp>
      <p:sp>
        <p:nvSpPr>
          <p:cNvPr id="15" name="TextBox 14">
            <a:extLst>
              <a:ext uri="{FF2B5EF4-FFF2-40B4-BE49-F238E27FC236}">
                <a16:creationId xmlns:a16="http://schemas.microsoft.com/office/drawing/2014/main" id="{82EB33A5-2664-FE78-0033-8D020416AC6A}"/>
              </a:ext>
            </a:extLst>
          </p:cNvPr>
          <p:cNvSpPr txBox="1"/>
          <p:nvPr/>
        </p:nvSpPr>
        <p:spPr>
          <a:xfrm>
            <a:off x="7174523" y="858129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21008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8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800"/>
                            </p:stCondLst>
                            <p:childTnLst>
                              <p:par>
                                <p:cTn id="13" presetID="2" presetClass="entr" presetSubtype="2"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3800"/>
                            </p:stCondLst>
                            <p:childTnLst>
                              <p:par>
                                <p:cTn id="18" presetID="2" presetClass="entr" presetSubtype="8" fill="hold" grpId="0" nodeType="afterEffect">
                                  <p:stCondLst>
                                    <p:cond delay="5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1BC9-1B55-5244-4A0D-03C3A75615BC}"/>
              </a:ext>
            </a:extLst>
          </p:cNvPr>
          <p:cNvSpPr>
            <a:spLocks noGrp="1"/>
          </p:cNvSpPr>
          <p:nvPr>
            <p:ph type="title"/>
          </p:nvPr>
        </p:nvSpPr>
        <p:spPr/>
        <p:txBody>
          <a:bodyPr/>
          <a:lstStyle/>
          <a:p>
            <a:r>
              <a:rPr lang="en-GB"/>
              <a:t>Young people have taught us a lot</a:t>
            </a:r>
          </a:p>
        </p:txBody>
      </p:sp>
      <p:sp>
        <p:nvSpPr>
          <p:cNvPr id="6" name="Round Diagonal Corner of Rectangle 5">
            <a:extLst>
              <a:ext uri="{FF2B5EF4-FFF2-40B4-BE49-F238E27FC236}">
                <a16:creationId xmlns:a16="http://schemas.microsoft.com/office/drawing/2014/main" id="{72C25F27-A71A-13B0-94E3-D4F6E3D3225C}"/>
              </a:ext>
            </a:extLst>
          </p:cNvPr>
          <p:cNvSpPr/>
          <p:nvPr/>
        </p:nvSpPr>
        <p:spPr>
          <a:xfrm>
            <a:off x="1055688" y="2036313"/>
            <a:ext cx="2465167" cy="1742361"/>
          </a:xfrm>
          <a:prstGeom prst="round2DiagRect">
            <a:avLst>
              <a:gd name="adj1" fmla="val 8867"/>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They did not come directly to us, we had to find them, and there are groups we did not manage to reach.</a:t>
            </a:r>
          </a:p>
        </p:txBody>
      </p:sp>
      <p:sp>
        <p:nvSpPr>
          <p:cNvPr id="7" name="Round Diagonal Corner of Rectangle 6">
            <a:extLst>
              <a:ext uri="{FF2B5EF4-FFF2-40B4-BE49-F238E27FC236}">
                <a16:creationId xmlns:a16="http://schemas.microsoft.com/office/drawing/2014/main" id="{19E520D0-4036-ED06-F720-C255560F614D}"/>
              </a:ext>
            </a:extLst>
          </p:cNvPr>
          <p:cNvSpPr/>
          <p:nvPr/>
        </p:nvSpPr>
        <p:spPr>
          <a:xfrm>
            <a:off x="3639565" y="2310574"/>
            <a:ext cx="1902002" cy="1468100"/>
          </a:xfrm>
          <a:prstGeom prst="round2DiagRect">
            <a:avLst>
              <a:gd name="adj1" fmla="val 8867"/>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They are easily disengaged by the wrong type of language or agendas.</a:t>
            </a:r>
          </a:p>
        </p:txBody>
      </p:sp>
      <p:sp>
        <p:nvSpPr>
          <p:cNvPr id="8" name="Round Diagonal Corner of Rectangle 7">
            <a:extLst>
              <a:ext uri="{FF2B5EF4-FFF2-40B4-BE49-F238E27FC236}">
                <a16:creationId xmlns:a16="http://schemas.microsoft.com/office/drawing/2014/main" id="{F90E003A-E356-77B3-36DE-116BC2FEB95F}"/>
              </a:ext>
            </a:extLst>
          </p:cNvPr>
          <p:cNvSpPr/>
          <p:nvPr/>
        </p:nvSpPr>
        <p:spPr>
          <a:xfrm>
            <a:off x="7554912" y="2584834"/>
            <a:ext cx="3698212" cy="1193840"/>
          </a:xfrm>
          <a:prstGeom prst="round2DiagRect">
            <a:avLst>
              <a:gd name="adj1" fmla="val 8867"/>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Their lives were widely impacted by COVID, and they sometimes feel older generations don’t realise that.</a:t>
            </a:r>
          </a:p>
        </p:txBody>
      </p:sp>
      <p:sp>
        <p:nvSpPr>
          <p:cNvPr id="9" name="Round Diagonal Corner of Rectangle 8">
            <a:extLst>
              <a:ext uri="{FF2B5EF4-FFF2-40B4-BE49-F238E27FC236}">
                <a16:creationId xmlns:a16="http://schemas.microsoft.com/office/drawing/2014/main" id="{D345513D-5446-FE8D-C3C7-91F1438BC642}"/>
              </a:ext>
            </a:extLst>
          </p:cNvPr>
          <p:cNvSpPr/>
          <p:nvPr/>
        </p:nvSpPr>
        <p:spPr>
          <a:xfrm>
            <a:off x="5660277" y="1762053"/>
            <a:ext cx="1800401" cy="2016621"/>
          </a:xfrm>
          <a:prstGeom prst="round2DiagRect">
            <a:avLst>
              <a:gd name="adj1" fmla="val 8867"/>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Many habits were formed, good or bad, during lockdown, and are now hard to break.</a:t>
            </a:r>
          </a:p>
        </p:txBody>
      </p:sp>
      <p:sp>
        <p:nvSpPr>
          <p:cNvPr id="10" name="Round Diagonal Corner of Rectangle 9">
            <a:extLst>
              <a:ext uri="{FF2B5EF4-FFF2-40B4-BE49-F238E27FC236}">
                <a16:creationId xmlns:a16="http://schemas.microsoft.com/office/drawing/2014/main" id="{A6DC5ED5-2393-D797-B84C-1D6D551B0B37}"/>
              </a:ext>
            </a:extLst>
          </p:cNvPr>
          <p:cNvSpPr/>
          <p:nvPr/>
        </p:nvSpPr>
        <p:spPr>
          <a:xfrm>
            <a:off x="1720454" y="3884857"/>
            <a:ext cx="1800401" cy="1742361"/>
          </a:xfrm>
          <a:prstGeom prst="round2DiagRect">
            <a:avLst>
              <a:gd name="adj1" fmla="val 8867"/>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A lot of them are seeking a purpose, deeply correlated with happiness. </a:t>
            </a:r>
          </a:p>
        </p:txBody>
      </p:sp>
      <p:sp>
        <p:nvSpPr>
          <p:cNvPr id="11" name="Round Diagonal Corner of Rectangle 10">
            <a:extLst>
              <a:ext uri="{FF2B5EF4-FFF2-40B4-BE49-F238E27FC236}">
                <a16:creationId xmlns:a16="http://schemas.microsoft.com/office/drawing/2014/main" id="{2ADACCFA-148E-56FB-7229-B093F80C8E84}"/>
              </a:ext>
            </a:extLst>
          </p:cNvPr>
          <p:cNvSpPr/>
          <p:nvPr/>
        </p:nvSpPr>
        <p:spPr>
          <a:xfrm>
            <a:off x="3601156" y="3884857"/>
            <a:ext cx="1902002" cy="1742361"/>
          </a:xfrm>
          <a:prstGeom prst="round2DiagRect">
            <a:avLst>
              <a:gd name="adj1" fmla="val 8867"/>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There has been a shift in the way they communicate and view the world.</a:t>
            </a:r>
          </a:p>
        </p:txBody>
      </p:sp>
      <p:sp>
        <p:nvSpPr>
          <p:cNvPr id="12" name="Round Diagonal Corner of Rectangle 11">
            <a:extLst>
              <a:ext uri="{FF2B5EF4-FFF2-40B4-BE49-F238E27FC236}">
                <a16:creationId xmlns:a16="http://schemas.microsoft.com/office/drawing/2014/main" id="{3277CD0E-5199-677E-B33F-50F2D3112E7E}"/>
              </a:ext>
            </a:extLst>
          </p:cNvPr>
          <p:cNvSpPr/>
          <p:nvPr/>
        </p:nvSpPr>
        <p:spPr>
          <a:xfrm>
            <a:off x="8336490" y="3884857"/>
            <a:ext cx="2135056" cy="2290882"/>
          </a:xfrm>
          <a:prstGeom prst="round2DiagRect">
            <a:avLst>
              <a:gd name="adj1" fmla="val 8867"/>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They want to feel understood and supported to make their own decisions, even if those don’t fit traditional expectations. </a:t>
            </a:r>
          </a:p>
        </p:txBody>
      </p:sp>
      <p:sp>
        <p:nvSpPr>
          <p:cNvPr id="13" name="Round Diagonal Corner of Rectangle 12">
            <a:extLst>
              <a:ext uri="{FF2B5EF4-FFF2-40B4-BE49-F238E27FC236}">
                <a16:creationId xmlns:a16="http://schemas.microsoft.com/office/drawing/2014/main" id="{278538C3-5B2E-4610-F2AF-0967F367B5C6}"/>
              </a:ext>
            </a:extLst>
          </p:cNvPr>
          <p:cNvSpPr/>
          <p:nvPr/>
        </p:nvSpPr>
        <p:spPr>
          <a:xfrm>
            <a:off x="5570802" y="3884857"/>
            <a:ext cx="2698044" cy="1742361"/>
          </a:xfrm>
          <a:prstGeom prst="round2DiagRect">
            <a:avLst>
              <a:gd name="adj1" fmla="val 886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en-GB" sz="1700">
                <a:latin typeface="Aktiv Grotesk" panose="020B0504020202020204" pitchFamily="34" charset="0"/>
                <a:ea typeface="Aktiv Grotesk" panose="020B0504020202020204" pitchFamily="34" charset="0"/>
                <a:cs typeface="Aktiv Grotesk" panose="020B0504020202020204" pitchFamily="34" charset="0"/>
              </a:rPr>
              <a:t>Motivation is low, they need support as well as a challenge, something to work towards that aligns with their beliefs and values. </a:t>
            </a:r>
          </a:p>
        </p:txBody>
      </p:sp>
      <p:pic>
        <p:nvPicPr>
          <p:cNvPr id="3" name="LEARNINGS IN FIRST">
            <a:hlinkClick r:id="" action="ppaction://media"/>
            <a:extLst>
              <a:ext uri="{FF2B5EF4-FFF2-40B4-BE49-F238E27FC236}">
                <a16:creationId xmlns:a16="http://schemas.microsoft.com/office/drawing/2014/main" id="{C4A8A94F-6025-B14C-745B-152DD0A15D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777" y="5515064"/>
            <a:ext cx="730250" cy="730250"/>
          </a:xfrm>
          <a:prstGeom prst="rect">
            <a:avLst/>
          </a:prstGeom>
        </p:spPr>
      </p:pic>
    </p:spTree>
    <p:extLst>
      <p:ext uri="{BB962C8B-B14F-4D97-AF65-F5344CB8AC3E}">
        <p14:creationId xmlns:p14="http://schemas.microsoft.com/office/powerpoint/2010/main" val="7155617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repeatCount="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repeatCount="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repeatCount="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repeatCount="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4" repeatCount="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repeatCount="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repeatCount="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1" repeatCount="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ppt_x"/>
                                          </p:val>
                                        </p:tav>
                                        <p:tav tm="100000">
                                          <p:val>
                                            <p:strVal val="#ppt_x"/>
                                          </p:val>
                                        </p:tav>
                                      </p:tavLst>
                                    </p:anim>
                                    <p:anim calcmode="lin" valueType="num">
                                      <p:cBhvr additive="base">
                                        <p:cTn id="4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 fill="hold"/>
                                        <p:tgtEl>
                                          <p:spTgt spid="3"/>
                                        </p:tgtEl>
                                      </p:cBhvr>
                                    </p:cmd>
                                  </p:childTnLst>
                                </p:cTn>
                              </p:par>
                            </p:childTnLst>
                          </p:cTn>
                        </p:par>
                      </p:childTnLst>
                    </p:cTn>
                  </p:par>
                </p:childTnLst>
              </p:cTn>
              <p:nextCondLst>
                <p:cond evt="onClick" delay="0">
                  <p:tgtEl>
                    <p:spTgt spid="3"/>
                  </p:tgtEl>
                </p:cond>
              </p:nextCondLst>
            </p:seq>
            <p:audio>
              <p:cMediaNode>
                <p:cTn id="46"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0" grpId="0" animBg="1"/>
      <p:bldP spid="11" grpId="0" animBg="1"/>
      <p:bldP spid="11" grpId="1" animBg="1"/>
      <p:bldP spid="12" grpId="0" animBg="1"/>
      <p:bldP spid="13" grpId="0" animBg="1"/>
    </p:bldLst>
  </p:timing>
  <p:extLst>
    <p:ext uri="{6950BFC3-D8DA-4A85-94F7-54DA5524770B}">
      <p188:commentRel xmlns:p188="http://schemas.microsoft.com/office/powerpoint/2018/8/main" r:id="rId5"/>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798C99-3FF3-F753-5B2A-76746F03E627}"/>
              </a:ext>
            </a:extLst>
          </p:cNvPr>
          <p:cNvSpPr txBox="1">
            <a:spLocks/>
          </p:cNvSpPr>
          <p:nvPr/>
        </p:nvSpPr>
        <p:spPr>
          <a:xfrm>
            <a:off x="1051443" y="648763"/>
            <a:ext cx="7956633" cy="215034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bg1"/>
                </a:solidFill>
                <a:latin typeface="Aesthet Nova" pitchFamily="2" charset="77"/>
                <a:ea typeface="+mj-ea"/>
                <a:cs typeface="+mj-cs"/>
              </a:defRPr>
            </a:lvl1pPr>
          </a:lstStyle>
          <a:p>
            <a:r>
              <a:rPr lang="en-US">
                <a:solidFill>
                  <a:schemeClr val="tx2"/>
                </a:solidFill>
                <a:latin typeface="Aesthet Nova"/>
              </a:rPr>
              <a:t>Recommendations </a:t>
            </a:r>
            <a:endParaRPr lang="en-US">
              <a:solidFill>
                <a:schemeClr val="tx2"/>
              </a:solidFill>
            </a:endParaRPr>
          </a:p>
          <a:p>
            <a:endParaRPr lang="en-US" sz="1100" b="0">
              <a:solidFill>
                <a:schemeClr val="tx2"/>
              </a:solidFill>
              <a:latin typeface="Aesthet Nova"/>
            </a:endParaRPr>
          </a:p>
          <a:p>
            <a:pPr marL="285750" indent="-285750">
              <a:buFont typeface="Arial"/>
              <a:buChar char="•"/>
            </a:pPr>
            <a:r>
              <a:rPr lang="en-US" sz="1800" b="0">
                <a:solidFill>
                  <a:schemeClr val="tx2"/>
                </a:solidFill>
                <a:latin typeface="Aesthet Nova"/>
              </a:rPr>
              <a:t>WMTG to partner with other </a:t>
            </a:r>
            <a:r>
              <a:rPr lang="en-US" sz="1800" b="0" err="1">
                <a:solidFill>
                  <a:schemeClr val="tx2"/>
                </a:solidFill>
                <a:latin typeface="Aesthet Nova"/>
              </a:rPr>
              <a:t>organisations</a:t>
            </a:r>
            <a:r>
              <a:rPr lang="en-US" sz="1800" b="0">
                <a:solidFill>
                  <a:schemeClr val="tx2"/>
                </a:solidFill>
                <a:latin typeface="Aesthet Nova"/>
              </a:rPr>
              <a:t> to develop an innovative ‘hub’ for young people in Wrexham. Whether the hub is a physical location (fixed), a community of people (mobile), or an online provision should be determined by consultation with young people</a:t>
            </a:r>
            <a:endParaRPr lang="en-US" sz="1800">
              <a:solidFill>
                <a:schemeClr val="tx2"/>
              </a:solidFill>
              <a:latin typeface="Aesthet Nova"/>
            </a:endParaRPr>
          </a:p>
          <a:p>
            <a:pPr marL="285750" indent="-285750">
              <a:buFont typeface="Arial"/>
              <a:buChar char="•"/>
            </a:pPr>
            <a:endParaRPr lang="en-US" sz="1800" b="0">
              <a:solidFill>
                <a:schemeClr val="tx2"/>
              </a:solidFill>
              <a:latin typeface="Aesthet Nova"/>
            </a:endParaRPr>
          </a:p>
          <a:p>
            <a:pPr marL="285750" indent="-285750">
              <a:buFont typeface="Arial"/>
              <a:buChar char="•"/>
            </a:pPr>
            <a:r>
              <a:rPr lang="en-US" sz="1800" b="0">
                <a:solidFill>
                  <a:schemeClr val="tx2"/>
                </a:solidFill>
                <a:latin typeface="Aesthet Nova"/>
              </a:rPr>
              <a:t>WMTG to partner with other </a:t>
            </a:r>
            <a:r>
              <a:rPr lang="en-US" sz="1800" b="0" err="1">
                <a:solidFill>
                  <a:schemeClr val="tx2"/>
                </a:solidFill>
                <a:latin typeface="Aesthet Nova"/>
              </a:rPr>
              <a:t>organisations</a:t>
            </a:r>
            <a:r>
              <a:rPr lang="en-US" sz="1800" b="0">
                <a:solidFill>
                  <a:schemeClr val="tx2"/>
                </a:solidFill>
                <a:latin typeface="Aesthet Nova"/>
              </a:rPr>
              <a:t> to develop a ‘reset intervention’ which enables young people to revisit the years of lost experience and learning that they would have had were it not for the COVID pandemic</a:t>
            </a:r>
            <a:endParaRPr lang="en-US" sz="1800">
              <a:solidFill>
                <a:schemeClr val="tx2"/>
              </a:solidFill>
              <a:latin typeface="Aesthet Nova"/>
            </a:endParaRPr>
          </a:p>
          <a:p>
            <a:pPr marL="285750" indent="-285750">
              <a:buFont typeface="Arial"/>
              <a:buChar char="•"/>
            </a:pPr>
            <a:endParaRPr lang="en-US" sz="1800" b="0">
              <a:solidFill>
                <a:schemeClr val="tx2"/>
              </a:solidFill>
              <a:latin typeface="Aesthet Nova"/>
            </a:endParaRPr>
          </a:p>
          <a:p>
            <a:pPr marL="285750" indent="-285750">
              <a:buFont typeface="Arial"/>
              <a:buChar char="•"/>
            </a:pPr>
            <a:r>
              <a:rPr lang="en-US" sz="1800" b="0">
                <a:solidFill>
                  <a:schemeClr val="tx2"/>
                </a:solidFill>
                <a:latin typeface="Aesthet Nova"/>
              </a:rPr>
              <a:t>WMTG currently offer services for young people to support them into work and education, but they are under-subscribed and are mainly implemented in the North of England. We recommend that WMTG ‘test’ the current model (including communication efforts, social media platforms, website, </a:t>
            </a:r>
            <a:r>
              <a:rPr lang="en-US" sz="1800" b="0" err="1">
                <a:solidFill>
                  <a:schemeClr val="tx2"/>
                </a:solidFill>
                <a:latin typeface="Aesthet Nova"/>
              </a:rPr>
              <a:t>etc</a:t>
            </a:r>
            <a:endParaRPr lang="en-US" sz="1800">
              <a:solidFill>
                <a:schemeClr val="tx2"/>
              </a:solidFill>
              <a:latin typeface="Aesthet Nova"/>
            </a:endParaRPr>
          </a:p>
          <a:p>
            <a:pPr marL="285750" indent="-285750">
              <a:buFont typeface="Arial"/>
              <a:buChar char="•"/>
            </a:pPr>
            <a:endParaRPr lang="en-US" sz="1800" b="0">
              <a:solidFill>
                <a:schemeClr val="tx2"/>
              </a:solidFill>
              <a:latin typeface="Aesthet Nova"/>
            </a:endParaRPr>
          </a:p>
          <a:p>
            <a:pPr marL="285750" indent="-285750">
              <a:buFont typeface="Arial"/>
              <a:buChar char="•"/>
            </a:pPr>
            <a:r>
              <a:rPr lang="en-US" sz="1800" b="0">
                <a:solidFill>
                  <a:schemeClr val="tx2"/>
                </a:solidFill>
                <a:latin typeface="Aesthet Nova"/>
              </a:rPr>
              <a:t>An ‘explorer’ model was </a:t>
            </a:r>
            <a:r>
              <a:rPr lang="en-US" sz="1800" b="0" err="1">
                <a:solidFill>
                  <a:schemeClr val="tx2"/>
                </a:solidFill>
                <a:latin typeface="Aesthet Nova"/>
              </a:rPr>
              <a:t>trialled</a:t>
            </a:r>
            <a:r>
              <a:rPr lang="en-US" sz="1800" b="0">
                <a:solidFill>
                  <a:schemeClr val="tx2"/>
                </a:solidFill>
                <a:latin typeface="Aesthet Nova"/>
              </a:rPr>
              <a:t> during the research with limited success. However, it was likely that the young people we recruited to implement this model were being asked for quite a large commitment with little commitment in return</a:t>
            </a:r>
            <a:endParaRPr lang="en-US" sz="1800">
              <a:solidFill>
                <a:schemeClr val="tx2"/>
              </a:solidFill>
              <a:latin typeface="Aesthet Nova"/>
            </a:endParaRPr>
          </a:p>
          <a:p>
            <a:endParaRPr lang="en-US" sz="1100" b="0">
              <a:solidFill>
                <a:schemeClr val="tx2"/>
              </a:solidFill>
              <a:latin typeface="Aesthet Nova"/>
            </a:endParaRPr>
          </a:p>
        </p:txBody>
      </p:sp>
    </p:spTree>
    <p:extLst>
      <p:ext uri="{BB962C8B-B14F-4D97-AF65-F5344CB8AC3E}">
        <p14:creationId xmlns:p14="http://schemas.microsoft.com/office/powerpoint/2010/main" val="906839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798C99-3FF3-F753-5B2A-76746F03E627}"/>
              </a:ext>
            </a:extLst>
          </p:cNvPr>
          <p:cNvSpPr txBox="1">
            <a:spLocks/>
          </p:cNvSpPr>
          <p:nvPr/>
        </p:nvSpPr>
        <p:spPr>
          <a:xfrm>
            <a:off x="1051443" y="648763"/>
            <a:ext cx="7956633" cy="215034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bg1"/>
                </a:solidFill>
                <a:latin typeface="Aesthet Nova" pitchFamily="2" charset="77"/>
                <a:ea typeface="+mj-ea"/>
                <a:cs typeface="+mj-cs"/>
              </a:defRPr>
            </a:lvl1pPr>
          </a:lstStyle>
          <a:p>
            <a:r>
              <a:rPr lang="en-GB" sz="6000">
                <a:solidFill>
                  <a:schemeClr val="tx2"/>
                </a:solidFill>
              </a:rPr>
              <a:t>Thank you</a:t>
            </a:r>
          </a:p>
          <a:p>
            <a:endParaRPr lang="en-GB" sz="6000">
              <a:solidFill>
                <a:schemeClr val="tx2"/>
              </a:solidFill>
            </a:endParaRPr>
          </a:p>
          <a:p>
            <a:r>
              <a:rPr lang="en-GB" sz="6000">
                <a:solidFill>
                  <a:schemeClr val="tx2"/>
                </a:solidFill>
              </a:rPr>
              <a:t>Questions? </a:t>
            </a:r>
          </a:p>
        </p:txBody>
      </p:sp>
    </p:spTree>
    <p:extLst>
      <p:ext uri="{BB962C8B-B14F-4D97-AF65-F5344CB8AC3E}">
        <p14:creationId xmlns:p14="http://schemas.microsoft.com/office/powerpoint/2010/main" val="2029614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a:xfrm>
            <a:off x="914399" y="2228547"/>
            <a:ext cx="13076839" cy="957471"/>
          </a:xfrm>
        </p:spPr>
        <p:txBody>
          <a:bodyPr>
            <a:noAutofit/>
          </a:bodyPr>
          <a:lstStyle/>
          <a:p>
            <a:r>
              <a:rPr lang="en-US" sz="11000">
                <a:solidFill>
                  <a:schemeClr val="accent6"/>
                </a:solidFill>
              </a:rPr>
              <a:t>WHAT</a:t>
            </a:r>
            <a:r>
              <a:rPr lang="en-US" sz="11000"/>
              <a:t> </a:t>
            </a:r>
            <a:r>
              <a:rPr lang="en-US" sz="11000">
                <a:solidFill>
                  <a:schemeClr val="accent5"/>
                </a:solidFill>
              </a:rPr>
              <a:t>WAS</a:t>
            </a:r>
            <a:r>
              <a:rPr lang="en-US" sz="11000"/>
              <a:t> </a:t>
            </a:r>
            <a:r>
              <a:rPr lang="en-US" sz="11000">
                <a:solidFill>
                  <a:schemeClr val="bg2"/>
                </a:solidFill>
              </a:rPr>
              <a:t>OUR</a:t>
            </a:r>
          </a:p>
        </p:txBody>
      </p:sp>
      <p:sp>
        <p:nvSpPr>
          <p:cNvPr id="10" name="Title 1">
            <a:extLst>
              <a:ext uri="{FF2B5EF4-FFF2-40B4-BE49-F238E27FC236}">
                <a16:creationId xmlns:a16="http://schemas.microsoft.com/office/drawing/2014/main" id="{BCDA16C9-6C09-AC31-6BBF-04BC6A2B9440}"/>
              </a:ext>
            </a:extLst>
          </p:cNvPr>
          <p:cNvSpPr txBox="1">
            <a:spLocks/>
          </p:cNvSpPr>
          <p:nvPr/>
        </p:nvSpPr>
        <p:spPr>
          <a:xfrm>
            <a:off x="914399" y="3429000"/>
            <a:ext cx="10784977" cy="168812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bg1"/>
                </a:solidFill>
                <a:latin typeface="Aesthet Nova" pitchFamily="2" charset="77"/>
                <a:ea typeface="+mj-ea"/>
                <a:cs typeface="+mj-cs"/>
              </a:defRPr>
            </a:lvl1pPr>
          </a:lstStyle>
          <a:p>
            <a:r>
              <a:rPr lang="en-US" sz="13600">
                <a:solidFill>
                  <a:schemeClr val="accent1"/>
                </a:solidFill>
              </a:rPr>
              <a:t>CHALLENGE?</a:t>
            </a:r>
          </a:p>
        </p:txBody>
      </p:sp>
    </p:spTree>
    <p:extLst>
      <p:ext uri="{BB962C8B-B14F-4D97-AF65-F5344CB8AC3E}">
        <p14:creationId xmlns:p14="http://schemas.microsoft.com/office/powerpoint/2010/main" val="31735719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8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760B-1597-5C7E-E8F4-59EDF2B59F84}"/>
              </a:ext>
            </a:extLst>
          </p:cNvPr>
          <p:cNvSpPr>
            <a:spLocks noGrp="1"/>
          </p:cNvSpPr>
          <p:nvPr>
            <p:ph type="ctrTitle"/>
          </p:nvPr>
        </p:nvSpPr>
        <p:spPr>
          <a:xfrm>
            <a:off x="1051443" y="648763"/>
            <a:ext cx="8690434" cy="2150344"/>
          </a:xfrm>
        </p:spPr>
        <p:txBody>
          <a:bodyPr>
            <a:normAutofit fontScale="90000"/>
          </a:bodyPr>
          <a:lstStyle/>
          <a:p>
            <a:r>
              <a:rPr lang="en-US"/>
              <a:t>Objectives: </a:t>
            </a:r>
            <a:br>
              <a:rPr lang="en-US"/>
            </a:br>
            <a:r>
              <a:rPr lang="en-US"/>
              <a:t>what we </a:t>
            </a:r>
            <a:r>
              <a:rPr lang="en-US">
                <a:solidFill>
                  <a:schemeClr val="accent1"/>
                </a:solidFill>
              </a:rPr>
              <a:t>wanted to achieve</a:t>
            </a:r>
          </a:p>
        </p:txBody>
      </p:sp>
      <p:sp>
        <p:nvSpPr>
          <p:cNvPr id="4" name="Text Placeholder 3">
            <a:extLst>
              <a:ext uri="{FF2B5EF4-FFF2-40B4-BE49-F238E27FC236}">
                <a16:creationId xmlns:a16="http://schemas.microsoft.com/office/drawing/2014/main" id="{993EA5AB-0EC1-0168-9149-ECEB75301A9D}"/>
              </a:ext>
            </a:extLst>
          </p:cNvPr>
          <p:cNvSpPr>
            <a:spLocks noGrp="1"/>
          </p:cNvSpPr>
          <p:nvPr>
            <p:ph type="body" sz="quarter" idx="10"/>
          </p:nvPr>
        </p:nvSpPr>
        <p:spPr>
          <a:xfrm>
            <a:off x="1077396" y="2503832"/>
            <a:ext cx="5018604" cy="2156360"/>
          </a:xfrm>
        </p:spPr>
        <p:txBody>
          <a:bodyPr wrap="square">
            <a:spAutoFit/>
          </a:bodyPr>
          <a:lstStyle/>
          <a:p>
            <a:r>
              <a:rPr lang="en-US" sz="2400"/>
              <a:t>In one sentence, we wanted to </a:t>
            </a:r>
            <a:r>
              <a:rPr lang="en-US" sz="2400" b="1">
                <a:solidFill>
                  <a:schemeClr val="accent5"/>
                </a:solidFill>
              </a:rPr>
              <a:t>understand the lives of young people (18 to 21) in Wrexham and how we could support their needs. </a:t>
            </a:r>
          </a:p>
          <a:p>
            <a:r>
              <a:rPr lang="en-US" sz="2400"/>
              <a:t>To do so, we aimed to: </a:t>
            </a:r>
          </a:p>
        </p:txBody>
      </p:sp>
      <p:grpSp>
        <p:nvGrpSpPr>
          <p:cNvPr id="12" name="Group 11">
            <a:extLst>
              <a:ext uri="{FF2B5EF4-FFF2-40B4-BE49-F238E27FC236}">
                <a16:creationId xmlns:a16="http://schemas.microsoft.com/office/drawing/2014/main" id="{72407DEA-6771-FCB6-DA2C-63C17987530C}"/>
              </a:ext>
            </a:extLst>
          </p:cNvPr>
          <p:cNvGrpSpPr/>
          <p:nvPr/>
        </p:nvGrpSpPr>
        <p:grpSpPr>
          <a:xfrm>
            <a:off x="6096000" y="2474622"/>
            <a:ext cx="4803256" cy="700230"/>
            <a:chOff x="6096000" y="2474622"/>
            <a:chExt cx="4803256" cy="700230"/>
          </a:xfrm>
        </p:grpSpPr>
        <p:sp>
          <p:nvSpPr>
            <p:cNvPr id="10" name="Pentagon 9">
              <a:extLst>
                <a:ext uri="{FF2B5EF4-FFF2-40B4-BE49-F238E27FC236}">
                  <a16:creationId xmlns:a16="http://schemas.microsoft.com/office/drawing/2014/main" id="{FDEC8434-ED14-0D4F-70C9-24EAAF4FD791}"/>
                </a:ext>
              </a:extLst>
            </p:cNvPr>
            <p:cNvSpPr/>
            <p:nvPr/>
          </p:nvSpPr>
          <p:spPr>
            <a:xfrm flipH="1">
              <a:off x="6442019" y="2537354"/>
              <a:ext cx="4457237" cy="63749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r>
                <a:rPr lang="en-GB" sz="1500">
                  <a:latin typeface="Aesthet Nova" pitchFamily="2" charset="77"/>
                </a:rPr>
                <a:t>Understand what it is like being young person </a:t>
              </a:r>
            </a:p>
            <a:p>
              <a:pPr marL="355600"/>
              <a:r>
                <a:rPr lang="en-GB" sz="1500">
                  <a:latin typeface="Aesthet Nova" pitchFamily="2" charset="77"/>
                </a:rPr>
                <a:t>in Wrexham.</a:t>
              </a:r>
            </a:p>
          </p:txBody>
        </p:sp>
        <p:pic>
          <p:nvPicPr>
            <p:cNvPr id="7" name="Picture 6" descr="A green circle with a black check mark&#10;&#10;Description automatically generated">
              <a:extLst>
                <a:ext uri="{FF2B5EF4-FFF2-40B4-BE49-F238E27FC236}">
                  <a16:creationId xmlns:a16="http://schemas.microsoft.com/office/drawing/2014/main" id="{BBE8BC5A-C438-E3A9-3EC1-3A4565BDFF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474622"/>
              <a:ext cx="692040" cy="692040"/>
            </a:xfrm>
            <a:prstGeom prst="ellipse">
              <a:avLst/>
            </a:prstGeom>
            <a:solidFill>
              <a:schemeClr val="bg1"/>
            </a:solidFill>
          </p:spPr>
        </p:pic>
      </p:grpSp>
      <p:grpSp>
        <p:nvGrpSpPr>
          <p:cNvPr id="13" name="Group 12">
            <a:extLst>
              <a:ext uri="{FF2B5EF4-FFF2-40B4-BE49-F238E27FC236}">
                <a16:creationId xmlns:a16="http://schemas.microsoft.com/office/drawing/2014/main" id="{7D5CABD1-7699-4398-C1A1-9A5A3D6B9690}"/>
              </a:ext>
            </a:extLst>
          </p:cNvPr>
          <p:cNvGrpSpPr/>
          <p:nvPr/>
        </p:nvGrpSpPr>
        <p:grpSpPr>
          <a:xfrm>
            <a:off x="6096000" y="3352446"/>
            <a:ext cx="4803257" cy="699170"/>
            <a:chOff x="6096000" y="3352446"/>
            <a:chExt cx="4803257" cy="699170"/>
          </a:xfrm>
        </p:grpSpPr>
        <p:sp>
          <p:nvSpPr>
            <p:cNvPr id="15" name="Pentagon 14">
              <a:extLst>
                <a:ext uri="{FF2B5EF4-FFF2-40B4-BE49-F238E27FC236}">
                  <a16:creationId xmlns:a16="http://schemas.microsoft.com/office/drawing/2014/main" id="{2C51BB6D-30D1-CB27-5461-D8FEAC5756A2}"/>
                </a:ext>
              </a:extLst>
            </p:cNvPr>
            <p:cNvSpPr/>
            <p:nvPr/>
          </p:nvSpPr>
          <p:spPr>
            <a:xfrm flipH="1">
              <a:off x="6442019" y="3414118"/>
              <a:ext cx="4457238" cy="637498"/>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90000"/>
                </a:lnSpc>
              </a:pPr>
              <a:r>
                <a:rPr lang="en-GB" sz="1500">
                  <a:latin typeface="Aesthet Nova" pitchFamily="2" charset="77"/>
                </a:rPr>
                <a:t>Explore what the challenges are and where </a:t>
              </a:r>
            </a:p>
            <a:p>
              <a:pPr marL="355600">
                <a:lnSpc>
                  <a:spcPct val="90000"/>
                </a:lnSpc>
              </a:pPr>
              <a:r>
                <a:rPr lang="en-GB" sz="1500">
                  <a:latin typeface="Aesthet Nova" pitchFamily="2" charset="77"/>
                </a:rPr>
                <a:t>they may lie (if they exist).</a:t>
              </a:r>
            </a:p>
          </p:txBody>
        </p:sp>
        <p:pic>
          <p:nvPicPr>
            <p:cNvPr id="3" name="Picture 2" descr="A green circle with a black check mark&#10;&#10;Description automatically generated">
              <a:extLst>
                <a:ext uri="{FF2B5EF4-FFF2-40B4-BE49-F238E27FC236}">
                  <a16:creationId xmlns:a16="http://schemas.microsoft.com/office/drawing/2014/main" id="{53457777-8D7F-0F3C-E6B4-BCBEF59B09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3352446"/>
              <a:ext cx="692040" cy="692040"/>
            </a:xfrm>
            <a:prstGeom prst="ellipse">
              <a:avLst/>
            </a:prstGeom>
            <a:solidFill>
              <a:schemeClr val="bg1"/>
            </a:solidFill>
          </p:spPr>
        </p:pic>
      </p:grpSp>
      <p:grpSp>
        <p:nvGrpSpPr>
          <p:cNvPr id="14" name="Group 13">
            <a:extLst>
              <a:ext uri="{FF2B5EF4-FFF2-40B4-BE49-F238E27FC236}">
                <a16:creationId xmlns:a16="http://schemas.microsoft.com/office/drawing/2014/main" id="{98286C11-5DB2-DC0F-66D8-76D499907F3F}"/>
              </a:ext>
            </a:extLst>
          </p:cNvPr>
          <p:cNvGrpSpPr/>
          <p:nvPr/>
        </p:nvGrpSpPr>
        <p:grpSpPr>
          <a:xfrm>
            <a:off x="6096000" y="4205886"/>
            <a:ext cx="4803257" cy="738487"/>
            <a:chOff x="6096000" y="4205886"/>
            <a:chExt cx="4803257" cy="738487"/>
          </a:xfrm>
        </p:grpSpPr>
        <p:sp>
          <p:nvSpPr>
            <p:cNvPr id="18" name="Pentagon 17">
              <a:extLst>
                <a:ext uri="{FF2B5EF4-FFF2-40B4-BE49-F238E27FC236}">
                  <a16:creationId xmlns:a16="http://schemas.microsoft.com/office/drawing/2014/main" id="{6BB29E78-CD18-4AFF-3501-A7FB4B954F59}"/>
                </a:ext>
              </a:extLst>
            </p:cNvPr>
            <p:cNvSpPr/>
            <p:nvPr/>
          </p:nvSpPr>
          <p:spPr>
            <a:xfrm flipH="1">
              <a:off x="6442019" y="4306875"/>
              <a:ext cx="4457238" cy="637498"/>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r>
                <a:rPr lang="en-GB" sz="1500">
                  <a:latin typeface="Aesthet Nova" pitchFamily="2" charset="77"/>
                </a:rPr>
                <a:t>Understand what facilitates or inhibits young people to achieve their full potential.</a:t>
              </a:r>
            </a:p>
          </p:txBody>
        </p:sp>
        <p:pic>
          <p:nvPicPr>
            <p:cNvPr id="5" name="Picture 4" descr="A green circle with a black check mark&#10;&#10;Description automatically generated">
              <a:extLst>
                <a:ext uri="{FF2B5EF4-FFF2-40B4-BE49-F238E27FC236}">
                  <a16:creationId xmlns:a16="http://schemas.microsoft.com/office/drawing/2014/main" id="{B98A22A1-BEF1-089C-6E4E-E3C5EC324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4205886"/>
              <a:ext cx="692040" cy="692040"/>
            </a:xfrm>
            <a:prstGeom prst="ellipse">
              <a:avLst/>
            </a:prstGeom>
            <a:solidFill>
              <a:schemeClr val="bg1"/>
            </a:solidFill>
          </p:spPr>
        </p:pic>
      </p:grpSp>
      <p:grpSp>
        <p:nvGrpSpPr>
          <p:cNvPr id="16" name="Group 15">
            <a:extLst>
              <a:ext uri="{FF2B5EF4-FFF2-40B4-BE49-F238E27FC236}">
                <a16:creationId xmlns:a16="http://schemas.microsoft.com/office/drawing/2014/main" id="{A1F58970-44EC-BE4F-0A08-A8C19AA09524}"/>
              </a:ext>
            </a:extLst>
          </p:cNvPr>
          <p:cNvGrpSpPr/>
          <p:nvPr/>
        </p:nvGrpSpPr>
        <p:grpSpPr>
          <a:xfrm>
            <a:off x="6096000" y="5120286"/>
            <a:ext cx="4803257" cy="692040"/>
            <a:chOff x="6096000" y="5120286"/>
            <a:chExt cx="4803257" cy="692040"/>
          </a:xfrm>
        </p:grpSpPr>
        <p:sp>
          <p:nvSpPr>
            <p:cNvPr id="21" name="Pentagon 20">
              <a:extLst>
                <a:ext uri="{FF2B5EF4-FFF2-40B4-BE49-F238E27FC236}">
                  <a16:creationId xmlns:a16="http://schemas.microsoft.com/office/drawing/2014/main" id="{A8C3A30E-83F1-600A-C302-B79B3E062B10}"/>
                </a:ext>
              </a:extLst>
            </p:cNvPr>
            <p:cNvSpPr/>
            <p:nvPr/>
          </p:nvSpPr>
          <p:spPr>
            <a:xfrm flipH="1">
              <a:off x="6442019" y="5167169"/>
              <a:ext cx="4457238" cy="637498"/>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r>
                <a:rPr lang="en-GB" sz="1500"/>
                <a:t>Identify recommendations to better engage </a:t>
              </a:r>
            </a:p>
            <a:p>
              <a:pPr marL="355600"/>
              <a:r>
                <a:rPr lang="en-GB" sz="1500"/>
                <a:t>with this audience.</a:t>
              </a:r>
              <a:endParaRPr lang="en-GB" sz="1500">
                <a:latin typeface="Aesthet Nova" pitchFamily="2" charset="77"/>
              </a:endParaRPr>
            </a:p>
          </p:txBody>
        </p:sp>
        <p:pic>
          <p:nvPicPr>
            <p:cNvPr id="6" name="Picture 5" descr="A green circle with a black check mark&#10;&#10;Description automatically generated">
              <a:extLst>
                <a:ext uri="{FF2B5EF4-FFF2-40B4-BE49-F238E27FC236}">
                  <a16:creationId xmlns:a16="http://schemas.microsoft.com/office/drawing/2014/main" id="{2DDD5C3B-6C13-15C6-DE49-42E415FD2F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5120286"/>
              <a:ext cx="692040" cy="692040"/>
            </a:xfrm>
            <a:prstGeom prst="ellipse">
              <a:avLst/>
            </a:prstGeom>
            <a:solidFill>
              <a:schemeClr val="bg1"/>
            </a:solidFill>
          </p:spPr>
        </p:pic>
      </p:grpSp>
    </p:spTree>
    <p:extLst>
      <p:ext uri="{BB962C8B-B14F-4D97-AF65-F5344CB8AC3E}">
        <p14:creationId xmlns:p14="http://schemas.microsoft.com/office/powerpoint/2010/main" val="1877167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3700"/>
                            </p:stCondLst>
                            <p:childTnLst>
                              <p:par>
                                <p:cTn id="9" presetID="10" presetClass="entr" presetSubtype="0" fill="hold" grpId="0" nodeType="afterEffect">
                                  <p:stCondLst>
                                    <p:cond delay="500"/>
                                  </p:stCondLst>
                                  <p:iterate type="wd">
                                    <p:tmPct val="10000"/>
                                  </p:iterate>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1+#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6FF8-D776-A0C2-B40D-AC2ABF46E4A1}"/>
              </a:ext>
            </a:extLst>
          </p:cNvPr>
          <p:cNvSpPr>
            <a:spLocks noGrp="1"/>
          </p:cNvSpPr>
          <p:nvPr>
            <p:ph type="ctrTitle"/>
          </p:nvPr>
        </p:nvSpPr>
        <p:spPr/>
        <p:txBody>
          <a:bodyPr>
            <a:normAutofit/>
          </a:bodyPr>
          <a:lstStyle/>
          <a:p>
            <a:r>
              <a:rPr lang="en-US" sz="5400"/>
              <a:t>Finding the </a:t>
            </a:r>
            <a:r>
              <a:rPr lang="en-US" sz="5400">
                <a:solidFill>
                  <a:schemeClr val="accent5"/>
                </a:solidFill>
              </a:rPr>
              <a:t>missing voices</a:t>
            </a:r>
          </a:p>
        </p:txBody>
      </p:sp>
      <p:sp>
        <p:nvSpPr>
          <p:cNvPr id="3" name="Text Placeholder 2">
            <a:extLst>
              <a:ext uri="{FF2B5EF4-FFF2-40B4-BE49-F238E27FC236}">
                <a16:creationId xmlns:a16="http://schemas.microsoft.com/office/drawing/2014/main" id="{9DC9F4C7-AA6E-A7D8-5810-EAB4F7CD5722}"/>
              </a:ext>
            </a:extLst>
          </p:cNvPr>
          <p:cNvSpPr>
            <a:spLocks noGrp="1"/>
          </p:cNvSpPr>
          <p:nvPr>
            <p:ph type="body" sz="quarter" idx="10"/>
          </p:nvPr>
        </p:nvSpPr>
        <p:spPr/>
        <p:txBody>
          <a:bodyPr/>
          <a:lstStyle/>
          <a:p>
            <a:r>
              <a:rPr lang="en-US"/>
              <a:t>Research phase and data collection</a:t>
            </a:r>
          </a:p>
        </p:txBody>
      </p:sp>
      <p:pic>
        <p:nvPicPr>
          <p:cNvPr id="8" name="Picture 7">
            <a:extLst>
              <a:ext uri="{FF2B5EF4-FFF2-40B4-BE49-F238E27FC236}">
                <a16:creationId xmlns:a16="http://schemas.microsoft.com/office/drawing/2014/main" id="{04118DA9-C0A1-3989-6178-A5136F694B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711" t="11801" r="19969" b="29879"/>
          <a:stretch/>
        </p:blipFill>
        <p:spPr>
          <a:xfrm>
            <a:off x="6006413" y="2084915"/>
            <a:ext cx="5727513" cy="5727513"/>
          </a:xfrm>
          <a:prstGeom prst="ellipse">
            <a:avLst/>
          </a:prstGeom>
          <a:ln w="196850" cmpd="sng">
            <a:solidFill>
              <a:schemeClr val="accent4"/>
            </a:solidFill>
            <a:extLst>
              <a:ext uri="{C807C97D-BFC1-408E-A445-0C87EB9F89A2}">
                <ask:lineSketchStyleProps xmlns:ask="http://schemas.microsoft.com/office/drawing/2018/sketchyshapes" sd="1219033472">
                  <a:custGeom>
                    <a:avLst/>
                    <a:gdLst>
                      <a:gd name="connsiteX0" fmla="*/ 0 w 3073400"/>
                      <a:gd name="connsiteY0" fmla="*/ 1536700 h 3073400"/>
                      <a:gd name="connsiteX1" fmla="*/ 1536700 w 3073400"/>
                      <a:gd name="connsiteY1" fmla="*/ 0 h 3073400"/>
                      <a:gd name="connsiteX2" fmla="*/ 3073400 w 3073400"/>
                      <a:gd name="connsiteY2" fmla="*/ 1536700 h 3073400"/>
                      <a:gd name="connsiteX3" fmla="*/ 1536700 w 3073400"/>
                      <a:gd name="connsiteY3" fmla="*/ 3073400 h 3073400"/>
                      <a:gd name="connsiteX4" fmla="*/ 0 w 3073400"/>
                      <a:gd name="connsiteY4" fmla="*/ 1536700 h 307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00" h="3073400" fill="none" extrusionOk="0">
                        <a:moveTo>
                          <a:pt x="0" y="1536700"/>
                        </a:moveTo>
                        <a:cubicBezTo>
                          <a:pt x="112646" y="701367"/>
                          <a:pt x="731920" y="-90378"/>
                          <a:pt x="1536700" y="0"/>
                        </a:cubicBezTo>
                        <a:cubicBezTo>
                          <a:pt x="2214694" y="-26141"/>
                          <a:pt x="2957652" y="796980"/>
                          <a:pt x="3073400" y="1536700"/>
                        </a:cubicBezTo>
                        <a:cubicBezTo>
                          <a:pt x="3068015" y="2334040"/>
                          <a:pt x="2308559" y="3180182"/>
                          <a:pt x="1536700" y="3073400"/>
                        </a:cubicBezTo>
                        <a:cubicBezTo>
                          <a:pt x="711773" y="3086707"/>
                          <a:pt x="56134" y="2398893"/>
                          <a:pt x="0" y="1536700"/>
                        </a:cubicBezTo>
                        <a:close/>
                      </a:path>
                      <a:path w="3073400" h="3073400" stroke="0" extrusionOk="0">
                        <a:moveTo>
                          <a:pt x="0" y="1536700"/>
                        </a:moveTo>
                        <a:cubicBezTo>
                          <a:pt x="-157429" y="590898"/>
                          <a:pt x="546181" y="53228"/>
                          <a:pt x="1536700" y="0"/>
                        </a:cubicBezTo>
                        <a:cubicBezTo>
                          <a:pt x="2576068" y="40141"/>
                          <a:pt x="2843570" y="695312"/>
                          <a:pt x="3073400" y="1536700"/>
                        </a:cubicBezTo>
                        <a:cubicBezTo>
                          <a:pt x="2896437" y="2558210"/>
                          <a:pt x="2356664" y="3232212"/>
                          <a:pt x="1536700" y="3073400"/>
                        </a:cubicBezTo>
                        <a:cubicBezTo>
                          <a:pt x="634883" y="3044337"/>
                          <a:pt x="186768" y="2474635"/>
                          <a:pt x="0" y="1536700"/>
                        </a:cubicBezTo>
                        <a:close/>
                      </a:path>
                    </a:pathLst>
                  </a:custGeom>
                  <ask:type>
                    <ask:lineSketchNone/>
                  </ask:type>
                </ask:lineSketchStyleProps>
              </a:ext>
            </a:extLst>
          </a:ln>
          <a:effectLst>
            <a:softEdge rad="0"/>
          </a:effectLst>
        </p:spPr>
      </p:pic>
    </p:spTree>
    <p:extLst>
      <p:ext uri="{BB962C8B-B14F-4D97-AF65-F5344CB8AC3E}">
        <p14:creationId xmlns:p14="http://schemas.microsoft.com/office/powerpoint/2010/main" val="178710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80A-EEDC-9312-A9B3-D31D89E7BC41}"/>
              </a:ext>
            </a:extLst>
          </p:cNvPr>
          <p:cNvSpPr>
            <a:spLocks noGrp="1"/>
          </p:cNvSpPr>
          <p:nvPr>
            <p:ph type="title"/>
          </p:nvPr>
        </p:nvSpPr>
        <p:spPr/>
        <p:txBody>
          <a:bodyPr/>
          <a:lstStyle/>
          <a:p>
            <a:r>
              <a:rPr lang="en-GB" sz="4400"/>
              <a:t>Methods: How were we</a:t>
            </a:r>
            <a:br>
              <a:rPr lang="en-GB" sz="4400"/>
            </a:br>
            <a:r>
              <a:rPr lang="en-GB" sz="4400"/>
              <a:t>going to </a:t>
            </a:r>
            <a:r>
              <a:rPr lang="en-GB" sz="4400">
                <a:solidFill>
                  <a:schemeClr val="accent6"/>
                </a:solidFill>
              </a:rPr>
              <a:t>find </a:t>
            </a:r>
            <a:r>
              <a:rPr lang="en-GB" sz="4400">
                <a:solidFill>
                  <a:schemeClr val="accent1"/>
                </a:solidFill>
              </a:rPr>
              <a:t>young</a:t>
            </a:r>
            <a:r>
              <a:rPr lang="en-GB" sz="4400">
                <a:solidFill>
                  <a:schemeClr val="accent6"/>
                </a:solidFill>
              </a:rPr>
              <a:t> </a:t>
            </a:r>
            <a:r>
              <a:rPr lang="en-GB" sz="4400">
                <a:solidFill>
                  <a:schemeClr val="bg2"/>
                </a:solidFill>
              </a:rPr>
              <a:t>people</a:t>
            </a:r>
            <a:r>
              <a:rPr lang="en-GB" sz="4400"/>
              <a:t>?</a:t>
            </a:r>
            <a:endParaRPr lang="en-US">
              <a:solidFill>
                <a:schemeClr val="accent4"/>
              </a:solidFill>
            </a:endParaRPr>
          </a:p>
        </p:txBody>
      </p:sp>
      <p:grpSp>
        <p:nvGrpSpPr>
          <p:cNvPr id="8" name="Group 7">
            <a:extLst>
              <a:ext uri="{FF2B5EF4-FFF2-40B4-BE49-F238E27FC236}">
                <a16:creationId xmlns:a16="http://schemas.microsoft.com/office/drawing/2014/main" id="{AB36991B-CACF-756A-A57F-0EBCDAF963AA}"/>
              </a:ext>
            </a:extLst>
          </p:cNvPr>
          <p:cNvGrpSpPr/>
          <p:nvPr/>
        </p:nvGrpSpPr>
        <p:grpSpPr>
          <a:xfrm>
            <a:off x="1043401" y="2467036"/>
            <a:ext cx="1971675" cy="3631136"/>
            <a:chOff x="1414463" y="2467036"/>
            <a:chExt cx="1971675" cy="3631136"/>
          </a:xfrm>
        </p:grpSpPr>
        <p:sp>
          <p:nvSpPr>
            <p:cNvPr id="7" name="Rounded Rectangle 6">
              <a:extLst>
                <a:ext uri="{FF2B5EF4-FFF2-40B4-BE49-F238E27FC236}">
                  <a16:creationId xmlns:a16="http://schemas.microsoft.com/office/drawing/2014/main" id="{F93DD041-C773-E609-D444-00A9B1332085}"/>
                </a:ext>
              </a:extLst>
            </p:cNvPr>
            <p:cNvSpPr/>
            <p:nvPr/>
          </p:nvSpPr>
          <p:spPr>
            <a:xfrm>
              <a:off x="1414463" y="2945576"/>
              <a:ext cx="1971675" cy="3152596"/>
            </a:xfrm>
            <a:prstGeom prst="roundRect">
              <a:avLst>
                <a:gd name="adj" fmla="val 788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0" rtlCol="0" anchor="t" anchorCtr="0"/>
            <a:lstStyle/>
            <a:p>
              <a:pPr marL="0" indent="0" algn="ctr">
                <a:spcAft>
                  <a:spcPts val="1600"/>
                </a:spcAft>
                <a:buNone/>
              </a:pPr>
              <a:r>
                <a:rPr lang="en-GB" sz="2000" b="1">
                  <a:latin typeface="Aesthet Nova" pitchFamily="2" charset="77"/>
                  <a:ea typeface="Aktiv Grotesk" panose="020B0504020202020204" pitchFamily="34" charset="0"/>
                  <a:cs typeface="Aktiv Grotesk" panose="020B0504020202020204" pitchFamily="34" charset="0"/>
                </a:rPr>
                <a:t>Phase 1 </a:t>
              </a:r>
            </a:p>
            <a:p>
              <a:pPr marL="0" indent="0" algn="ctr">
                <a:buNone/>
              </a:pPr>
              <a:r>
                <a:rPr lang="en-GB">
                  <a:latin typeface="Aktiv Grotesk" panose="020B0504020202020204" pitchFamily="34" charset="0"/>
                  <a:ea typeface="Aktiv Grotesk" panose="020B0504020202020204" pitchFamily="34" charset="0"/>
                  <a:cs typeface="Aktiv Grotesk" panose="020B0504020202020204" pitchFamily="34" charset="0"/>
                </a:rPr>
                <a:t>The Big Survey: “Hearing what young people have to say” </a:t>
              </a:r>
            </a:p>
          </p:txBody>
        </p:sp>
        <p:pic>
          <p:nvPicPr>
            <p:cNvPr id="4" name="Picture 3">
              <a:extLst>
                <a:ext uri="{FF2B5EF4-FFF2-40B4-BE49-F238E27FC236}">
                  <a16:creationId xmlns:a16="http://schemas.microsoft.com/office/drawing/2014/main" id="{34587C79-C6B2-14C1-742F-C27ED6C708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54280" y="2467036"/>
              <a:ext cx="692040" cy="692040"/>
            </a:xfrm>
            <a:prstGeom prst="ellipse">
              <a:avLst/>
            </a:prstGeom>
            <a:ln w="28575">
              <a:solidFill>
                <a:schemeClr val="bg1"/>
              </a:solidFill>
            </a:ln>
          </p:spPr>
        </p:pic>
      </p:grpSp>
      <p:grpSp>
        <p:nvGrpSpPr>
          <p:cNvPr id="9" name="Group 8">
            <a:extLst>
              <a:ext uri="{FF2B5EF4-FFF2-40B4-BE49-F238E27FC236}">
                <a16:creationId xmlns:a16="http://schemas.microsoft.com/office/drawing/2014/main" id="{27BABE60-7247-A71A-D0E4-3FE5523558D4}"/>
              </a:ext>
            </a:extLst>
          </p:cNvPr>
          <p:cNvGrpSpPr/>
          <p:nvPr/>
        </p:nvGrpSpPr>
        <p:grpSpPr>
          <a:xfrm>
            <a:off x="3177001" y="2467036"/>
            <a:ext cx="1971675" cy="3631136"/>
            <a:chOff x="1414463" y="2467036"/>
            <a:chExt cx="1971675" cy="3631136"/>
          </a:xfrm>
        </p:grpSpPr>
        <p:sp>
          <p:nvSpPr>
            <p:cNvPr id="10" name="Rounded Rectangle 9">
              <a:extLst>
                <a:ext uri="{FF2B5EF4-FFF2-40B4-BE49-F238E27FC236}">
                  <a16:creationId xmlns:a16="http://schemas.microsoft.com/office/drawing/2014/main" id="{EB3CD2E5-888A-77BD-5E45-D5B286E363C3}"/>
                </a:ext>
              </a:extLst>
            </p:cNvPr>
            <p:cNvSpPr/>
            <p:nvPr/>
          </p:nvSpPr>
          <p:spPr>
            <a:xfrm>
              <a:off x="1414463" y="2945576"/>
              <a:ext cx="1971675" cy="3152596"/>
            </a:xfrm>
            <a:prstGeom prst="roundRect">
              <a:avLst>
                <a:gd name="adj" fmla="val 788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0" rtlCol="0" anchor="t" anchorCtr="0"/>
            <a:lstStyle/>
            <a:p>
              <a:pPr marL="0" indent="0" algn="ctr">
                <a:spcAft>
                  <a:spcPts val="1600"/>
                </a:spcAft>
                <a:buNone/>
              </a:pPr>
              <a:r>
                <a:rPr lang="en-GB" sz="2000" b="1">
                  <a:latin typeface="Aesthet Nova" pitchFamily="2" charset="77"/>
                  <a:ea typeface="Aktiv Grotesk" panose="020B0504020202020204" pitchFamily="34" charset="0"/>
                  <a:cs typeface="Aktiv Grotesk" panose="020B0504020202020204" pitchFamily="34" charset="0"/>
                </a:rPr>
                <a:t>Phase 2 to 4 </a:t>
              </a:r>
            </a:p>
            <a:p>
              <a:pPr marL="0" indent="0" algn="ctr">
                <a:buNone/>
              </a:pPr>
              <a:r>
                <a:rPr lang="en-GB">
                  <a:latin typeface="Aktiv Grotesk" panose="020B0504020202020204" pitchFamily="34" charset="0"/>
                  <a:ea typeface="Aktiv Grotesk" panose="020B0504020202020204" pitchFamily="34" charset="0"/>
                  <a:cs typeface="Aktiv Grotesk" panose="020B0504020202020204" pitchFamily="34" charset="0"/>
                </a:rPr>
                <a:t>Young people’s focus groups </a:t>
              </a:r>
            </a:p>
          </p:txBody>
        </p:sp>
        <p:pic>
          <p:nvPicPr>
            <p:cNvPr id="11" name="Picture 10">
              <a:extLst>
                <a:ext uri="{FF2B5EF4-FFF2-40B4-BE49-F238E27FC236}">
                  <a16:creationId xmlns:a16="http://schemas.microsoft.com/office/drawing/2014/main" id="{DF568F49-C13C-42B0-A744-ED9656B76E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054280" y="2467036"/>
              <a:ext cx="692040" cy="692040"/>
            </a:xfrm>
            <a:prstGeom prst="ellipse">
              <a:avLst/>
            </a:prstGeom>
            <a:ln w="28575">
              <a:solidFill>
                <a:schemeClr val="bg1"/>
              </a:solidFill>
            </a:ln>
          </p:spPr>
        </p:pic>
      </p:grpSp>
      <p:grpSp>
        <p:nvGrpSpPr>
          <p:cNvPr id="12" name="Group 11">
            <a:extLst>
              <a:ext uri="{FF2B5EF4-FFF2-40B4-BE49-F238E27FC236}">
                <a16:creationId xmlns:a16="http://schemas.microsoft.com/office/drawing/2014/main" id="{A8086F22-D6DD-3B74-9621-8F4BB05EE09B}"/>
              </a:ext>
            </a:extLst>
          </p:cNvPr>
          <p:cNvGrpSpPr/>
          <p:nvPr/>
        </p:nvGrpSpPr>
        <p:grpSpPr>
          <a:xfrm>
            <a:off x="5323853" y="2467036"/>
            <a:ext cx="1971675" cy="3631136"/>
            <a:chOff x="1414463" y="2467036"/>
            <a:chExt cx="1971675" cy="3631136"/>
          </a:xfrm>
        </p:grpSpPr>
        <p:sp>
          <p:nvSpPr>
            <p:cNvPr id="13" name="Rounded Rectangle 12">
              <a:extLst>
                <a:ext uri="{FF2B5EF4-FFF2-40B4-BE49-F238E27FC236}">
                  <a16:creationId xmlns:a16="http://schemas.microsoft.com/office/drawing/2014/main" id="{FA20A1DD-CE94-8B75-3569-753866D4AE5E}"/>
                </a:ext>
              </a:extLst>
            </p:cNvPr>
            <p:cNvSpPr/>
            <p:nvPr/>
          </p:nvSpPr>
          <p:spPr>
            <a:xfrm>
              <a:off x="1414463" y="2945576"/>
              <a:ext cx="1971675" cy="3152596"/>
            </a:xfrm>
            <a:prstGeom prst="roundRect">
              <a:avLst>
                <a:gd name="adj" fmla="val 788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0" rtlCol="0" anchor="t" anchorCtr="0"/>
            <a:lstStyle/>
            <a:p>
              <a:pPr marL="0" indent="0" algn="ctr">
                <a:spcAft>
                  <a:spcPts val="1600"/>
                </a:spcAft>
                <a:buNone/>
              </a:pPr>
              <a:r>
                <a:rPr lang="en-GB" sz="2000" b="1">
                  <a:latin typeface="Aesthet Nova" pitchFamily="2" charset="77"/>
                  <a:ea typeface="Aktiv Grotesk" panose="020B0504020202020204" pitchFamily="34" charset="0"/>
                  <a:cs typeface="Aktiv Grotesk" panose="020B0504020202020204" pitchFamily="34" charset="0"/>
                </a:rPr>
                <a:t>Phase 5</a:t>
              </a:r>
            </a:p>
            <a:p>
              <a:pPr marL="0" indent="0" algn="ctr">
                <a:buNone/>
              </a:pPr>
              <a:r>
                <a:rPr lang="en-GB">
                  <a:latin typeface="Aktiv Grotesk" panose="020B0504020202020204" pitchFamily="34" charset="0"/>
                  <a:ea typeface="Aktiv Grotesk" panose="020B0504020202020204" pitchFamily="34" charset="0"/>
                  <a:cs typeface="Aktiv Grotesk" panose="020B0504020202020204" pitchFamily="34" charset="0"/>
                </a:rPr>
                <a:t>On-street engagement: going where young people are </a:t>
              </a:r>
            </a:p>
            <a:p>
              <a:pPr marL="0" indent="0" algn="ctr">
                <a:buNone/>
              </a:pPr>
              <a:endParaRPr lang="en-GB">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14" name="Picture 13">
              <a:extLst>
                <a:ext uri="{FF2B5EF4-FFF2-40B4-BE49-F238E27FC236}">
                  <a16:creationId xmlns:a16="http://schemas.microsoft.com/office/drawing/2014/main" id="{9C450A9D-09D4-2406-080B-7D0976F4C0B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54280" y="2467036"/>
              <a:ext cx="692040" cy="692040"/>
            </a:xfrm>
            <a:prstGeom prst="ellipse">
              <a:avLst/>
            </a:prstGeom>
            <a:ln w="28575">
              <a:solidFill>
                <a:schemeClr val="bg1"/>
              </a:solidFill>
            </a:ln>
          </p:spPr>
        </p:pic>
      </p:grpSp>
      <p:grpSp>
        <p:nvGrpSpPr>
          <p:cNvPr id="15" name="Group 14">
            <a:extLst>
              <a:ext uri="{FF2B5EF4-FFF2-40B4-BE49-F238E27FC236}">
                <a16:creationId xmlns:a16="http://schemas.microsoft.com/office/drawing/2014/main" id="{DFB04B48-E5B3-4EBD-2527-FCA31591D04B}"/>
              </a:ext>
            </a:extLst>
          </p:cNvPr>
          <p:cNvGrpSpPr/>
          <p:nvPr/>
        </p:nvGrpSpPr>
        <p:grpSpPr>
          <a:xfrm>
            <a:off x="7457453" y="2467036"/>
            <a:ext cx="1971675" cy="3631136"/>
            <a:chOff x="1414463" y="2467036"/>
            <a:chExt cx="1971675" cy="3631136"/>
          </a:xfrm>
        </p:grpSpPr>
        <p:sp>
          <p:nvSpPr>
            <p:cNvPr id="16" name="Rounded Rectangle 15">
              <a:extLst>
                <a:ext uri="{FF2B5EF4-FFF2-40B4-BE49-F238E27FC236}">
                  <a16:creationId xmlns:a16="http://schemas.microsoft.com/office/drawing/2014/main" id="{6B8D3CF1-01C2-DA3D-E59A-9C6C13C1A9EC}"/>
                </a:ext>
              </a:extLst>
            </p:cNvPr>
            <p:cNvSpPr/>
            <p:nvPr/>
          </p:nvSpPr>
          <p:spPr>
            <a:xfrm>
              <a:off x="1414463" y="2945576"/>
              <a:ext cx="1971675" cy="3152596"/>
            </a:xfrm>
            <a:prstGeom prst="roundRect">
              <a:avLst>
                <a:gd name="adj" fmla="val 788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0" rtlCol="0" anchor="t" anchorCtr="0"/>
            <a:lstStyle/>
            <a:p>
              <a:pPr marL="0" indent="0" algn="ctr">
                <a:spcAft>
                  <a:spcPts val="1600"/>
                </a:spcAft>
                <a:buNone/>
              </a:pPr>
              <a:r>
                <a:rPr lang="en-GB" sz="2000" b="1">
                  <a:latin typeface="Aesthet Nova" pitchFamily="2" charset="77"/>
                  <a:ea typeface="Aktiv Grotesk" panose="020B0504020202020204" pitchFamily="34" charset="0"/>
                  <a:cs typeface="Aktiv Grotesk" panose="020B0504020202020204" pitchFamily="34" charset="0"/>
                </a:rPr>
                <a:t>Phase 6</a:t>
              </a:r>
            </a:p>
            <a:p>
              <a:pPr marL="0" indent="0" algn="ctr">
                <a:buNone/>
              </a:pPr>
              <a:r>
                <a:rPr lang="en-GB">
                  <a:latin typeface="Aktiv Grotesk" panose="020B0504020202020204" pitchFamily="34" charset="0"/>
                  <a:ea typeface="Aktiv Grotesk" panose="020B0504020202020204" pitchFamily="34" charset="0"/>
                  <a:cs typeface="Aktiv Grotesk" panose="020B0504020202020204" pitchFamily="34" charset="0"/>
                </a:rPr>
                <a:t>Digital entries </a:t>
              </a:r>
              <a:br>
                <a:rPr lang="en-GB">
                  <a:latin typeface="Aktiv Grotesk" panose="020B0504020202020204" pitchFamily="34" charset="0"/>
                  <a:ea typeface="Aktiv Grotesk" panose="020B0504020202020204" pitchFamily="34" charset="0"/>
                  <a:cs typeface="Aktiv Grotesk" panose="020B0504020202020204" pitchFamily="34" charset="0"/>
                </a:rPr>
              </a:br>
              <a:r>
                <a:rPr lang="en-GB">
                  <a:latin typeface="Aktiv Grotesk" panose="020B0504020202020204" pitchFamily="34" charset="0"/>
                  <a:ea typeface="Aktiv Grotesk" panose="020B0504020202020204" pitchFamily="34" charset="0"/>
                  <a:cs typeface="Aktiv Grotesk" panose="020B0504020202020204" pitchFamily="34" charset="0"/>
                </a:rPr>
                <a:t>– Wrexham voices </a:t>
              </a:r>
            </a:p>
          </p:txBody>
        </p:sp>
        <p:pic>
          <p:nvPicPr>
            <p:cNvPr id="17" name="Picture 16">
              <a:extLst>
                <a:ext uri="{FF2B5EF4-FFF2-40B4-BE49-F238E27FC236}">
                  <a16:creationId xmlns:a16="http://schemas.microsoft.com/office/drawing/2014/main" id="{0C2AEEF9-F13B-4F06-47DA-4876BA85747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054280" y="2467036"/>
              <a:ext cx="692040" cy="692040"/>
            </a:xfrm>
            <a:prstGeom prst="ellipse">
              <a:avLst/>
            </a:prstGeom>
            <a:ln w="28575">
              <a:solidFill>
                <a:schemeClr val="bg1"/>
              </a:solidFill>
            </a:ln>
          </p:spPr>
        </p:pic>
      </p:grpSp>
      <p:grpSp>
        <p:nvGrpSpPr>
          <p:cNvPr id="18" name="Group 17">
            <a:extLst>
              <a:ext uri="{FF2B5EF4-FFF2-40B4-BE49-F238E27FC236}">
                <a16:creationId xmlns:a16="http://schemas.microsoft.com/office/drawing/2014/main" id="{03B29EE8-0CD2-F09F-4BCF-A91F7B92F132}"/>
              </a:ext>
            </a:extLst>
          </p:cNvPr>
          <p:cNvGrpSpPr/>
          <p:nvPr/>
        </p:nvGrpSpPr>
        <p:grpSpPr>
          <a:xfrm>
            <a:off x="9604305" y="2467036"/>
            <a:ext cx="1971675" cy="3631136"/>
            <a:chOff x="1414463" y="2467036"/>
            <a:chExt cx="1971675" cy="3631136"/>
          </a:xfrm>
        </p:grpSpPr>
        <p:sp>
          <p:nvSpPr>
            <p:cNvPr id="19" name="Rounded Rectangle 18">
              <a:extLst>
                <a:ext uri="{FF2B5EF4-FFF2-40B4-BE49-F238E27FC236}">
                  <a16:creationId xmlns:a16="http://schemas.microsoft.com/office/drawing/2014/main" id="{3D2305AD-C386-A538-8AC2-B6F8D39AF106}"/>
                </a:ext>
              </a:extLst>
            </p:cNvPr>
            <p:cNvSpPr/>
            <p:nvPr/>
          </p:nvSpPr>
          <p:spPr>
            <a:xfrm>
              <a:off x="1414463" y="2945576"/>
              <a:ext cx="1971675" cy="3152596"/>
            </a:xfrm>
            <a:prstGeom prst="roundRect">
              <a:avLst>
                <a:gd name="adj" fmla="val 78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0" rtlCol="0" anchor="t" anchorCtr="0"/>
            <a:lstStyle/>
            <a:p>
              <a:pPr marL="0" indent="0" algn="ctr">
                <a:spcAft>
                  <a:spcPts val="1600"/>
                </a:spcAft>
                <a:buNone/>
              </a:pPr>
              <a:r>
                <a:rPr lang="en-GB" sz="2000" b="1">
                  <a:latin typeface="Aesthet Nova" pitchFamily="2" charset="77"/>
                  <a:ea typeface="Aktiv Grotesk" panose="020B0504020202020204" pitchFamily="34" charset="0"/>
                  <a:cs typeface="Aktiv Grotesk" panose="020B0504020202020204" pitchFamily="34" charset="0"/>
                </a:rPr>
                <a:t>Phase 7</a:t>
              </a:r>
            </a:p>
            <a:p>
              <a:pPr marL="0" indent="0" algn="ctr">
                <a:buNone/>
              </a:pPr>
              <a:r>
                <a:rPr lang="en-GB">
                  <a:latin typeface="Aktiv Grotesk" panose="020B0504020202020204" pitchFamily="34" charset="0"/>
                  <a:ea typeface="Aktiv Grotesk" panose="020B0504020202020204" pitchFamily="34" charset="0"/>
                  <a:cs typeface="Aktiv Grotesk" panose="020B0504020202020204" pitchFamily="34" charset="0"/>
                </a:rPr>
                <a:t>Parent and teacher insight </a:t>
              </a:r>
            </a:p>
          </p:txBody>
        </p:sp>
        <p:pic>
          <p:nvPicPr>
            <p:cNvPr id="20" name="Picture 19">
              <a:extLst>
                <a:ext uri="{FF2B5EF4-FFF2-40B4-BE49-F238E27FC236}">
                  <a16:creationId xmlns:a16="http://schemas.microsoft.com/office/drawing/2014/main" id="{45DFDA7D-0E40-AE0F-EB01-46B16106943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054280" y="2467036"/>
              <a:ext cx="692040" cy="692040"/>
            </a:xfrm>
            <a:prstGeom prst="ellipse">
              <a:avLst/>
            </a:prstGeom>
            <a:ln w="28575">
              <a:solidFill>
                <a:schemeClr val="bg1"/>
              </a:solidFill>
            </a:ln>
          </p:spPr>
        </p:pic>
      </p:grpSp>
    </p:spTree>
    <p:extLst>
      <p:ext uri="{BB962C8B-B14F-4D97-AF65-F5344CB8AC3E}">
        <p14:creationId xmlns:p14="http://schemas.microsoft.com/office/powerpoint/2010/main" val="31112147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3" name="Picture 2" descr="A person holding a cell phone&#10;&#10;Description automatically generated">
            <a:extLst>
              <a:ext uri="{FF2B5EF4-FFF2-40B4-BE49-F238E27FC236}">
                <a16:creationId xmlns:a16="http://schemas.microsoft.com/office/drawing/2014/main" id="{E0D72EAB-1840-A636-30CD-46AC8653F5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5760"/>
            <a:ext cx="12326112" cy="8217408"/>
          </a:xfrm>
          <a:prstGeom prst="rect">
            <a:avLst/>
          </a:prstGeom>
        </p:spPr>
      </p:pic>
      <p:sp>
        <p:nvSpPr>
          <p:cNvPr id="9" name="Title 1">
            <a:extLst>
              <a:ext uri="{FF2B5EF4-FFF2-40B4-BE49-F238E27FC236}">
                <a16:creationId xmlns:a16="http://schemas.microsoft.com/office/drawing/2014/main" id="{BA030B08-CA76-EB86-0CB5-3D1D761932FD}"/>
              </a:ext>
            </a:extLst>
          </p:cNvPr>
          <p:cNvSpPr>
            <a:spLocks noGrp="1"/>
          </p:cNvSpPr>
          <p:nvPr>
            <p:ph type="title"/>
          </p:nvPr>
        </p:nvSpPr>
        <p:spPr>
          <a:xfrm>
            <a:off x="1048266" y="892348"/>
            <a:ext cx="5047734" cy="1495794"/>
          </a:xfrm>
        </p:spPr>
        <p:txBody>
          <a:bodyPr wrap="square">
            <a:spAutoFit/>
          </a:bodyPr>
          <a:lstStyle/>
          <a:p>
            <a:r>
              <a:rPr lang="en-GB" sz="3600">
                <a:solidFill>
                  <a:schemeClr val="bg1"/>
                </a:solidFill>
              </a:rPr>
              <a:t>Phase 1: The Big Survey: </a:t>
            </a:r>
            <a:br>
              <a:rPr lang="en-GB" sz="3600">
                <a:solidFill>
                  <a:schemeClr val="bg1"/>
                </a:solidFill>
              </a:rPr>
            </a:br>
            <a:r>
              <a:rPr lang="en-GB" sz="3600">
                <a:solidFill>
                  <a:schemeClr val="bg1"/>
                </a:solidFill>
              </a:rPr>
              <a:t>Hearing what young people have to say.” </a:t>
            </a:r>
            <a:endParaRPr lang="en-US" sz="3600">
              <a:solidFill>
                <a:schemeClr val="bg1"/>
              </a:solidFill>
            </a:endParaRPr>
          </a:p>
        </p:txBody>
      </p:sp>
      <p:sp>
        <p:nvSpPr>
          <p:cNvPr id="10" name="Content Placeholder 2">
            <a:extLst>
              <a:ext uri="{FF2B5EF4-FFF2-40B4-BE49-F238E27FC236}">
                <a16:creationId xmlns:a16="http://schemas.microsoft.com/office/drawing/2014/main" id="{1377283B-DCF1-99DA-974C-C0BAA2673631}"/>
              </a:ext>
            </a:extLst>
          </p:cNvPr>
          <p:cNvSpPr>
            <a:spLocks noGrp="1"/>
          </p:cNvSpPr>
          <p:nvPr>
            <p:ph idx="1"/>
          </p:nvPr>
        </p:nvSpPr>
        <p:spPr>
          <a:xfrm>
            <a:off x="1055688" y="2800142"/>
            <a:ext cx="5040312" cy="2986459"/>
          </a:xfrm>
          <a:effectLst>
            <a:outerShdw blurRad="50800" dist="38100" dir="2700000" algn="tl" rotWithShape="0">
              <a:prstClr val="black">
                <a:alpha val="40000"/>
              </a:prstClr>
            </a:outerShdw>
          </a:effectLst>
        </p:spPr>
        <p:txBody>
          <a:bodyPr wrap="square">
            <a:spAutoFit/>
          </a:bodyPr>
          <a:lstStyle/>
          <a:p>
            <a:pPr marL="0" indent="0">
              <a:buNone/>
            </a:pPr>
            <a:r>
              <a:rPr lang="en-GB">
                <a:solidFill>
                  <a:schemeClr val="bg1"/>
                </a:solidFill>
              </a:rPr>
              <a:t>Our starting point a survey, to give us a chance to introduce the project, recruit and reach young people anywhere. </a:t>
            </a:r>
          </a:p>
          <a:p>
            <a:pPr marL="0" indent="0">
              <a:buNone/>
            </a:pPr>
            <a:r>
              <a:rPr lang="en-GB">
                <a:solidFill>
                  <a:schemeClr val="bg1"/>
                </a:solidFill>
              </a:rPr>
              <a:t>Responses could be anonymous, the survey was short, easy to fill and could be saved and completed in several parts to make it as accessible and engaging for young people. </a:t>
            </a:r>
          </a:p>
        </p:txBody>
      </p:sp>
      <p:pic>
        <p:nvPicPr>
          <p:cNvPr id="13" name="Picture 12" descr="A logo with a rainbow colored stripe on it&#10;&#10;Description automatically generated with medium confidence">
            <a:extLst>
              <a:ext uri="{FF2B5EF4-FFF2-40B4-BE49-F238E27FC236}">
                <a16:creationId xmlns:a16="http://schemas.microsoft.com/office/drawing/2014/main" id="{D35BDE23-BC3B-6BEC-693E-CF40B1C655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5913" y="321277"/>
            <a:ext cx="1984939" cy="1402658"/>
          </a:xfrm>
          <a:prstGeom prst="rect">
            <a:avLst/>
          </a:prstGeom>
        </p:spPr>
      </p:pic>
    </p:spTree>
    <p:extLst>
      <p:ext uri="{BB962C8B-B14F-4D97-AF65-F5344CB8AC3E}">
        <p14:creationId xmlns:p14="http://schemas.microsoft.com/office/powerpoint/2010/main" val="1258696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3100"/>
                            </p:stCondLst>
                            <p:childTnLst>
                              <p:par>
                                <p:cTn id="9" presetID="10" presetClass="entr" presetSubtype="0" fill="hold" grpId="0" nodeType="afterEffect">
                                  <p:stCondLst>
                                    <p:cond delay="50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4100"/>
                            </p:stCondLst>
                            <p:childTnLst>
                              <p:par>
                                <p:cTn id="13" presetID="10" presetClass="entr" presetSubtype="0" fill="hold" grpId="0" nodeType="afterEffect">
                                  <p:stCondLst>
                                    <p:cond delay="100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Lst>
  </p:timing>
</p:sld>
</file>

<file path=ppt/theme/theme1.xml><?xml version="1.0" encoding="utf-8"?>
<a:theme xmlns:a="http://schemas.openxmlformats.org/drawingml/2006/main" name="WMTG master">
  <a:themeElements>
    <a:clrScheme name="WMTG">
      <a:dk1>
        <a:srgbClr val="13132B"/>
      </a:dk1>
      <a:lt1>
        <a:srgbClr val="FFFFFF"/>
      </a:lt1>
      <a:dk2>
        <a:srgbClr val="FED00F"/>
      </a:dk2>
      <a:lt2>
        <a:srgbClr val="198996"/>
      </a:lt2>
      <a:accent1>
        <a:srgbClr val="F07E1B"/>
      </a:accent1>
      <a:accent2>
        <a:srgbClr val="6D3371"/>
      </a:accent2>
      <a:accent3>
        <a:srgbClr val="4CB57C"/>
      </a:accent3>
      <a:accent4>
        <a:srgbClr val="1C4899"/>
      </a:accent4>
      <a:accent5>
        <a:srgbClr val="E61B7B"/>
      </a:accent5>
      <a:accent6>
        <a:srgbClr val="F9B000"/>
      </a:accent6>
      <a:hlink>
        <a:srgbClr val="222B5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FD4F01F4CAE45B695F9B9E5E53AE0" ma:contentTypeVersion="13" ma:contentTypeDescription="Create a new document." ma:contentTypeScope="" ma:versionID="a7d0345fd46748a1e2d273d2189f68c5">
  <xsd:schema xmlns:xsd="http://www.w3.org/2001/XMLSchema" xmlns:xs="http://www.w3.org/2001/XMLSchema" xmlns:p="http://schemas.microsoft.com/office/2006/metadata/properties" xmlns:ns2="fc100191-5e5c-4cca-90cf-b52ff50f85a8" xmlns:ns3="b63fd7c0-3af2-4ddc-8bb4-21d03a4fbcda" targetNamespace="http://schemas.microsoft.com/office/2006/metadata/properties" ma:root="true" ma:fieldsID="cfffe91660e7717357b03f23460a3972" ns2:_="" ns3:_="">
    <xsd:import namespace="fc100191-5e5c-4cca-90cf-b52ff50f85a8"/>
    <xsd:import namespace="b63fd7c0-3af2-4ddc-8bb4-21d03a4fbcd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00191-5e5c-4cca-90cf-b52ff50f8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f649835-635b-4fa5-8ee1-5c63cb4299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3fd7c0-3af2-4ddc-8bb4-21d03a4fbcd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56f819c-8b03-49e3-b9ad-abfbe0cbe71b}" ma:internalName="TaxCatchAll" ma:showField="CatchAllData" ma:web="b63fd7c0-3af2-4ddc-8bb4-21d03a4fb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63fd7c0-3af2-4ddc-8bb4-21d03a4fbcda" xsi:nil="true"/>
    <lcf76f155ced4ddcb4097134ff3c332f xmlns="fc100191-5e5c-4cca-90cf-b52ff50f85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C338A8-BC1D-414A-9452-CDB2911CA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100191-5e5c-4cca-90cf-b52ff50f85a8"/>
    <ds:schemaRef ds:uri="b63fd7c0-3af2-4ddc-8bb4-21d03a4fb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012ED8-7644-4CF7-B1C5-1B80EFCB4E61}">
  <ds:schemaRefs>
    <ds:schemaRef ds:uri="http://schemas.microsoft.com/sharepoint/v3/contenttype/forms"/>
  </ds:schemaRefs>
</ds:datastoreItem>
</file>

<file path=customXml/itemProps3.xml><?xml version="1.0" encoding="utf-8"?>
<ds:datastoreItem xmlns:ds="http://schemas.openxmlformats.org/officeDocument/2006/customXml" ds:itemID="{32510807-5371-400B-8C63-0F0C38D9ADBC}">
  <ds:schemaRefs>
    <ds:schemaRef ds:uri="20bea62f-5666-4fa0-a9d8-525059abf40d"/>
    <ds:schemaRef ds:uri="b494a8d9-71a8-4986-bc6c-75d729016a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4aefac4-d09e-442d-aa67-e5e4e9641b92"/>
    <ds:schemaRef ds:uri="ca0fd8f5-5a7c-41a3-a635-bd77631f8e68"/>
    <ds:schemaRef ds:uri="b63fd7c0-3af2-4ddc-8bb4-21d03a4fbcda"/>
    <ds:schemaRef ds:uri="fc100191-5e5c-4cca-90cf-b52ff50f85a8"/>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4721</Words>
  <Application>Microsoft Office PowerPoint</Application>
  <PresentationFormat>Widescreen</PresentationFormat>
  <Paragraphs>298</Paragraphs>
  <Slides>42</Slides>
  <Notes>40</Notes>
  <HiddenSlides>4</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Aesthet Nova</vt:lpstr>
      <vt:lpstr>Aesthet Nova Black</vt:lpstr>
      <vt:lpstr>Aesthet Nova Medium</vt:lpstr>
      <vt:lpstr>Aktiv Grotesk</vt:lpstr>
      <vt:lpstr>Arial</vt:lpstr>
      <vt:lpstr>Calibri</vt:lpstr>
      <vt:lpstr>WMTG master</vt:lpstr>
      <vt:lpstr>Young people research</vt:lpstr>
      <vt:lpstr>Content</vt:lpstr>
      <vt:lpstr>The start of the journey</vt:lpstr>
      <vt:lpstr>Launching the Big Conversation</vt:lpstr>
      <vt:lpstr>WHAT WAS OUR</vt:lpstr>
      <vt:lpstr>Objectives:  what we wanted to achieve</vt:lpstr>
      <vt:lpstr>Finding the missing voices</vt:lpstr>
      <vt:lpstr>Methods: How were we going to find young people?</vt:lpstr>
      <vt:lpstr>Phase 1: The Big Survey:  Hearing what young people have to say.” </vt:lpstr>
      <vt:lpstr>Results and demographics </vt:lpstr>
      <vt:lpstr>Phase 2, 3, 4:  Young people’s focus group </vt:lpstr>
      <vt:lpstr>Phase 5: On-street engagement:  going where young people are </vt:lpstr>
      <vt:lpstr>Phase 6: digital entries </vt:lpstr>
      <vt:lpstr>Phase 2, 3, 4:  Parent and teacher’s focus group </vt:lpstr>
      <vt:lpstr>Emerging themes </vt:lpstr>
      <vt:lpstr>Phase 5: On-street engagement:  going where young people are </vt:lpstr>
      <vt:lpstr>So… what did we learn? </vt:lpstr>
      <vt:lpstr>PowerPoint Presentation</vt:lpstr>
      <vt:lpstr>A day in the life of…</vt:lpstr>
      <vt:lpstr>Phase 6: digital entries </vt:lpstr>
      <vt:lpstr>Parent and teacher insight</vt:lpstr>
      <vt:lpstr>Results &amp; analysis </vt:lpstr>
      <vt:lpstr>Findings </vt:lpstr>
      <vt:lpstr>Findings </vt:lpstr>
      <vt:lpstr>Who are the young people of Wrexham? </vt:lpstr>
      <vt:lpstr>PowerPoint Presentation</vt:lpstr>
      <vt:lpstr>PowerPoint Presentation</vt:lpstr>
      <vt:lpstr>PowerPoint Presentation</vt:lpstr>
      <vt:lpstr>PowerPoint Presentation</vt:lpstr>
      <vt:lpstr>PowerPoint Presentation</vt:lpstr>
      <vt:lpstr>PowerPoint Presentation</vt:lpstr>
      <vt:lpstr>What is different about this research? </vt:lpstr>
      <vt:lpstr>PowerPoint Presentation</vt:lpstr>
      <vt:lpstr>The COM-B model of behaviour change</vt:lpstr>
      <vt:lpstr>The COM-B model of behaviour change</vt:lpstr>
      <vt:lpstr>The COM-B model of behaviour change</vt:lpstr>
      <vt:lpstr>The COM-B model of behaviour change</vt:lpstr>
      <vt:lpstr>End of a chapter,  start of a new one </vt:lpstr>
      <vt:lpstr>End of a chapter, start of a new one </vt:lpstr>
      <vt:lpstr>Young people have taught us a lot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Lucy Coulson</dc:creator>
  <cp:lastModifiedBy>Helen Mellor</cp:lastModifiedBy>
  <cp:revision>33</cp:revision>
  <dcterms:created xsi:type="dcterms:W3CDTF">2023-04-11T09:06:28Z</dcterms:created>
  <dcterms:modified xsi:type="dcterms:W3CDTF">2026-06-25T10:56:29Z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0x010100D88FD4F01F4CAE45B695F9B9E5E53AE0</vt:lpwstr>
  </property>
  <property fmtid="{D5CDD505-2E9C-101B-9397-08002B2CF9AE}" pid="3" name="MediaServiceImageTags">
    <vt:lpwstr/>
  </property>
  <property fmtid="{D5CDD505-2E9C-101B-9397-08002B2CF9AE}" pid="4" name="Order">
    <vt:lpwstr>3133100.00000000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